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Dekko" panose="02010600030101010101" charset="0"/>
      <p:regular r:id="rId16"/>
    </p:embeddedFont>
    <p:embeddedFont>
      <p:font typeface="DM Sans" pitchFamily="2" charset="0"/>
      <p:regular r:id="rId17"/>
      <p:bold r:id="rId18"/>
      <p:italic r:id="rId19"/>
      <p:boldItalic r:id="rId20"/>
    </p:embeddedFont>
    <p:embeddedFont>
      <p:font typeface="DM Sans Bold" charset="0"/>
      <p:regular r:id="rId21"/>
    </p:embeddedFont>
    <p:embeddedFont>
      <p:font typeface="等线" panose="02010600030101010101" pitchFamily="2" charset="-122"/>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55772" autoAdjust="0"/>
  </p:normalViewPr>
  <p:slideViewPr>
    <p:cSldViewPr>
      <p:cViewPr varScale="1">
        <p:scale>
          <a:sx n="35" d="100"/>
          <a:sy n="35" d="100"/>
        </p:scale>
        <p:origin x="1587"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AD3148-075F-4DF2-B926-F028CB739198}" type="datetimeFigureOut">
              <a:rPr lang="zh-CN" altLang="en-US" smtClean="0"/>
              <a:t>2025/4/21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7982B1-86D8-457A-9D9C-78BC6F13CC5F}" type="slidenum">
              <a:rPr lang="zh-CN" altLang="en-US" smtClean="0"/>
              <a:t>‹#›</a:t>
            </a:fld>
            <a:endParaRPr lang="zh-CN" altLang="en-US"/>
          </a:p>
        </p:txBody>
      </p:sp>
    </p:spTree>
    <p:extLst>
      <p:ext uri="{BB962C8B-B14F-4D97-AF65-F5344CB8AC3E}">
        <p14:creationId xmlns:p14="http://schemas.microsoft.com/office/powerpoint/2010/main" val="4161366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My project is a backend system for an online grocery store. It supports basic e-commerce features such as managing users, items, carts, and orders. For the backend, I used Spring Boot, and for the database, I used MySQL. I also integrated a third-party API — eBay’s API — to fetch real product data, which made the project feel more realistic and closer to an actual production environment.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27982B1-86D8-457A-9D9C-78BC6F13CC5F}" type="slidenum">
              <a:rPr lang="zh-CN" altLang="en-US" smtClean="0"/>
              <a:t>2</a:t>
            </a:fld>
            <a:endParaRPr lang="zh-CN" altLang="en-US"/>
          </a:p>
        </p:txBody>
      </p:sp>
    </p:spTree>
    <p:extLst>
      <p:ext uri="{BB962C8B-B14F-4D97-AF65-F5344CB8AC3E}">
        <p14:creationId xmlns:p14="http://schemas.microsoft.com/office/powerpoint/2010/main" val="695500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en-US" altLang="zh-CN" b="1" dirty="0"/>
              <a:t>Since this is a backend system, this slide shows all the APIs I designed. I won’t walk through each one in detail, but what I do want to highlight is that they follow RESTful conventions and function well.</a:t>
            </a:r>
            <a:endParaRPr lang="en-US" altLang="zh-CN" dirty="0"/>
          </a:p>
          <a:p>
            <a:r>
              <a:rPr lang="en-US" altLang="zh-CN" b="1" dirty="0"/>
              <a:t>Let’s take the 'order' controller as an example — you can either view all orders or filter them by user ID. There’s also a checkout endpoint that creates an order summary. </a:t>
            </a:r>
            <a:r>
              <a:rPr lang="en-US" altLang="zh-CN" dirty="0"/>
              <a:t>Now, let’s actually try buying something from my grocery store!</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27982B1-86D8-457A-9D9C-78BC6F13CC5F}" type="slidenum">
              <a:rPr lang="zh-CN" altLang="en-US" smtClean="0"/>
              <a:t>3</a:t>
            </a:fld>
            <a:endParaRPr lang="zh-CN" altLang="en-US"/>
          </a:p>
        </p:txBody>
      </p:sp>
    </p:spTree>
    <p:extLst>
      <p:ext uri="{BB962C8B-B14F-4D97-AF65-F5344CB8AC3E}">
        <p14:creationId xmlns:p14="http://schemas.microsoft.com/office/powerpoint/2010/main" val="136502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en-US" altLang="zh-CN" b="1" dirty="0"/>
              <a:t>After the walkthrough we just did, you probably now have a clearer picture of how the backend works. So here’s a more structured view of the overall system.</a:t>
            </a:r>
            <a:endParaRPr lang="en-US" altLang="zh-CN" dirty="0"/>
          </a:p>
          <a:p>
            <a:pPr>
              <a:buNone/>
            </a:pPr>
            <a:r>
              <a:rPr lang="en-US" altLang="zh-CN" b="1" dirty="0"/>
              <a:t>The first step is to automatically inject initial data into the MySQL database. Then, the client sends requests to the backend, and the backend processes those requests accordingly.</a:t>
            </a:r>
            <a:endParaRPr lang="en-US" altLang="zh-CN" dirty="0"/>
          </a:p>
          <a:p>
            <a:r>
              <a:rPr lang="en-US" altLang="zh-CN" b="1" dirty="0"/>
              <a:t>Now, this leads us to the first key concept in my project...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27982B1-86D8-457A-9D9C-78BC6F13CC5F}" type="slidenum">
              <a:rPr lang="zh-CN" altLang="en-US" smtClean="0"/>
              <a:t>6</a:t>
            </a:fld>
            <a:endParaRPr lang="zh-CN" altLang="en-US"/>
          </a:p>
        </p:txBody>
      </p:sp>
    </p:spTree>
    <p:extLst>
      <p:ext uri="{BB962C8B-B14F-4D97-AF65-F5344CB8AC3E}">
        <p14:creationId xmlns:p14="http://schemas.microsoft.com/office/powerpoint/2010/main" val="285450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key object-oriented design principle in my project is the MVC pattern. I decoupled the controller from the service layer, so the controller only handles HTTP requests, while all the business logic is delegated to the service. The service then interacts with the database, which is represented by the model. Although my project doesn’t include a frontend at this stage, the current structure makes it easy to integrate a separate view in the future.</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27982B1-86D8-457A-9D9C-78BC6F13CC5F}" type="slidenum">
              <a:rPr lang="zh-CN" altLang="en-US" smtClean="0"/>
              <a:t>7</a:t>
            </a:fld>
            <a:endParaRPr lang="zh-CN" altLang="en-US"/>
          </a:p>
        </p:txBody>
      </p:sp>
    </p:spTree>
    <p:extLst>
      <p:ext uri="{BB962C8B-B14F-4D97-AF65-F5344CB8AC3E}">
        <p14:creationId xmlns:p14="http://schemas.microsoft.com/office/powerpoint/2010/main" val="1861112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en-US" altLang="zh-CN" b="1" dirty="0"/>
              <a:t>Here are some other basic Object-Oriented Design principles used in my project.</a:t>
            </a:r>
            <a:endParaRPr lang="en-US" altLang="zh-CN" dirty="0"/>
          </a:p>
          <a:p>
            <a:pPr>
              <a:buNone/>
            </a:pPr>
            <a:r>
              <a:rPr lang="en-US" altLang="zh-CN" b="1" dirty="0"/>
              <a:t>These three lines of code define a </a:t>
            </a:r>
            <a:r>
              <a:rPr lang="en-US" altLang="zh-CN" b="1" dirty="0" err="1"/>
              <a:t>CartRepository</a:t>
            </a:r>
            <a:r>
              <a:rPr lang="en-US" altLang="zh-CN" b="1" dirty="0"/>
              <a:t> interface that extends </a:t>
            </a:r>
            <a:r>
              <a:rPr lang="en-US" altLang="zh-CN" b="1" dirty="0" err="1"/>
              <a:t>JpaRepository</a:t>
            </a:r>
            <a:r>
              <a:rPr lang="en-US" altLang="zh-CN" b="1" dirty="0"/>
              <a:t>, which is a built-in interface provided by Spring Boot to simplify database operations.</a:t>
            </a:r>
            <a:endParaRPr lang="en-US" altLang="zh-CN" dirty="0"/>
          </a:p>
          <a:p>
            <a:r>
              <a:rPr lang="en-US" altLang="zh-CN" b="1" dirty="0"/>
              <a:t>Even though it looks simple, it actually demonstrates three important OOD concepts: abstraction, inheritance, and polymorphism."</a:t>
            </a:r>
            <a:endParaRPr lang="en-US" altLang="zh-CN" dirty="0"/>
          </a:p>
          <a:p>
            <a:r>
              <a:rPr lang="en-US" altLang="zh-CN" dirty="0"/>
              <a:t>Let me break it down a little bit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27982B1-86D8-457A-9D9C-78BC6F13CC5F}" type="slidenum">
              <a:rPr lang="zh-CN" altLang="en-US" smtClean="0"/>
              <a:t>8</a:t>
            </a:fld>
            <a:endParaRPr lang="zh-CN" altLang="en-US"/>
          </a:p>
        </p:txBody>
      </p:sp>
    </p:spTree>
    <p:extLst>
      <p:ext uri="{BB962C8B-B14F-4D97-AF65-F5344CB8AC3E}">
        <p14:creationId xmlns:p14="http://schemas.microsoft.com/office/powerpoint/2010/main" val="3847162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It’s technically okay to skip the try-catch block because we can see the error in the terminal, but the error messages are usually hard to read. By using try-catch, I can prevent the backend from crashing and return more readable, meaningful error messages.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27982B1-86D8-457A-9D9C-78BC6F13CC5F}" type="slidenum">
              <a:rPr lang="zh-CN" altLang="en-US" smtClean="0"/>
              <a:t>9</a:t>
            </a:fld>
            <a:endParaRPr lang="zh-CN" altLang="en-US"/>
          </a:p>
        </p:txBody>
      </p:sp>
    </p:spTree>
    <p:extLst>
      <p:ext uri="{BB962C8B-B14F-4D97-AF65-F5344CB8AC3E}">
        <p14:creationId xmlns:p14="http://schemas.microsoft.com/office/powerpoint/2010/main" val="3319838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my current design, the item stock in the database is deducted as soon as a user adds something to their cart. This is convenient, but it puts all the risk on the store. Think about it — if users keep adding items to their cart without ever checking out, it becomes impossible for the store to restock effectively. A more realistic approach would be to update the inventory only at checkout. But that leads to deeper challenges: it requires a stronger understanding of MySQL, because we have to handle potential data consistency issues, deal with concurrency, and possibly implement locking mechanisms for multi-threaded access.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27982B1-86D8-457A-9D9C-78BC6F13CC5F}" type="slidenum">
              <a:rPr lang="zh-CN" altLang="en-US" smtClean="0"/>
              <a:t>10</a:t>
            </a:fld>
            <a:endParaRPr lang="zh-CN" altLang="en-US"/>
          </a:p>
        </p:txBody>
      </p:sp>
    </p:spTree>
    <p:extLst>
      <p:ext uri="{BB962C8B-B14F-4D97-AF65-F5344CB8AC3E}">
        <p14:creationId xmlns:p14="http://schemas.microsoft.com/office/powerpoint/2010/main" val="306506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en-US" altLang="zh-CN" b="1" dirty="0"/>
              <a:t>This project gave me a full-cycle experience of how to design and build a backend system from scratch. I gained hands-on experience working with RESTful APIs, Spring Boot, and database integration — starting with H2 for simplicity, then switching to MySQL for a more realistic setup.</a:t>
            </a:r>
            <a:endParaRPr lang="en-US" altLang="zh-CN" dirty="0"/>
          </a:p>
          <a:p>
            <a:pPr>
              <a:buNone/>
            </a:pPr>
            <a:r>
              <a:rPr lang="en-US" altLang="zh-CN" b="1" dirty="0"/>
              <a:t>Throughout the process, I developed the habit of constantly iterating on design decisions and thinking critically about trade-offs in real-world scenarios. </a:t>
            </a:r>
            <a:endParaRPr lang="en-US" altLang="zh-CN" dirty="0"/>
          </a:p>
          <a:p>
            <a:r>
              <a:rPr lang="en-US" altLang="zh-CN" b="1" dirty="0"/>
              <a:t>I also improved my testing mindset — learning to build and test in small, manageable chunks instead of waiting until the end. This helped me catch bugs early and write more reliable code.</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27982B1-86D8-457A-9D9C-78BC6F13CC5F}" type="slidenum">
              <a:rPr lang="zh-CN" altLang="en-US" smtClean="0"/>
              <a:t>11</a:t>
            </a:fld>
            <a:endParaRPr lang="zh-CN" altLang="en-US"/>
          </a:p>
        </p:txBody>
      </p:sp>
    </p:spTree>
    <p:extLst>
      <p:ext uri="{BB962C8B-B14F-4D97-AF65-F5344CB8AC3E}">
        <p14:creationId xmlns:p14="http://schemas.microsoft.com/office/powerpoint/2010/main" val="3630633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87659" y="1865061"/>
            <a:ext cx="3171641" cy="8075938"/>
          </a:xfrm>
          <a:custGeom>
            <a:avLst/>
            <a:gdLst/>
            <a:ahLst/>
            <a:cxnLst/>
            <a:rect l="l" t="t" r="r" b="b"/>
            <a:pathLst>
              <a:path w="3171641" h="8075938">
                <a:moveTo>
                  <a:pt x="0" y="0"/>
                </a:moveTo>
                <a:lnTo>
                  <a:pt x="3171641" y="0"/>
                </a:lnTo>
                <a:lnTo>
                  <a:pt x="3171641" y="8075939"/>
                </a:lnTo>
                <a:lnTo>
                  <a:pt x="0" y="8075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776194"/>
            <a:ext cx="12782752" cy="2604109"/>
          </a:xfrm>
          <a:prstGeom prst="rect">
            <a:avLst/>
          </a:prstGeom>
        </p:spPr>
        <p:txBody>
          <a:bodyPr lIns="0" tIns="0" rIns="0" bIns="0" rtlCol="0" anchor="t">
            <a:spAutoFit/>
          </a:bodyPr>
          <a:lstStyle/>
          <a:p>
            <a:pPr algn="ctr">
              <a:lnSpc>
                <a:spcPts val="10475"/>
              </a:lnSpc>
            </a:pPr>
            <a:r>
              <a:rPr lang="en-US" sz="7482" b="1">
                <a:solidFill>
                  <a:srgbClr val="000000"/>
                </a:solidFill>
                <a:latin typeface="DM Sans Bold"/>
                <a:ea typeface="DM Sans Bold"/>
                <a:cs typeface="DM Sans Bold"/>
                <a:sym typeface="DM Sans Bold"/>
              </a:rPr>
              <a:t>Online Grocery store Backend system</a:t>
            </a:r>
          </a:p>
        </p:txBody>
      </p:sp>
      <p:sp>
        <p:nvSpPr>
          <p:cNvPr id="4" name="TextBox 4"/>
          <p:cNvSpPr txBox="1"/>
          <p:nvPr/>
        </p:nvSpPr>
        <p:spPr>
          <a:xfrm>
            <a:off x="11390934" y="489164"/>
            <a:ext cx="5298447" cy="365760"/>
          </a:xfrm>
          <a:prstGeom prst="rect">
            <a:avLst/>
          </a:prstGeom>
        </p:spPr>
        <p:txBody>
          <a:bodyPr lIns="0" tIns="0" rIns="0" bIns="0" rtlCol="0" anchor="t">
            <a:spAutoFit/>
          </a:bodyPr>
          <a:lstStyle/>
          <a:p>
            <a:pPr marL="0" lvl="0" indent="0" algn="r">
              <a:lnSpc>
                <a:spcPts val="2940"/>
              </a:lnSpc>
              <a:spcBef>
                <a:spcPct val="0"/>
              </a:spcBef>
            </a:pPr>
            <a:r>
              <a:rPr lang="en-US" sz="2100">
                <a:solidFill>
                  <a:srgbClr val="000000"/>
                </a:solidFill>
                <a:latin typeface="DM Sans"/>
                <a:ea typeface="DM Sans"/>
                <a:cs typeface="DM Sans"/>
                <a:sym typeface="DM Sans"/>
              </a:rPr>
              <a:t>APRIL </a:t>
            </a:r>
            <a:r>
              <a:rPr lang="en-US" sz="2100" u="none">
                <a:solidFill>
                  <a:srgbClr val="000000"/>
                </a:solidFill>
                <a:latin typeface="DM Sans"/>
                <a:ea typeface="DM Sans"/>
                <a:cs typeface="DM Sans"/>
                <a:sym typeface="DM Sans"/>
              </a:rPr>
              <a:t>22, 2025</a:t>
            </a:r>
          </a:p>
        </p:txBody>
      </p:sp>
      <p:sp>
        <p:nvSpPr>
          <p:cNvPr id="5" name="TextBox 5"/>
          <p:cNvSpPr txBox="1"/>
          <p:nvPr/>
        </p:nvSpPr>
        <p:spPr>
          <a:xfrm>
            <a:off x="1535577" y="5845881"/>
            <a:ext cx="6854453" cy="464396"/>
          </a:xfrm>
          <a:prstGeom prst="rect">
            <a:avLst/>
          </a:prstGeom>
        </p:spPr>
        <p:txBody>
          <a:bodyPr lIns="0" tIns="0" rIns="0" bIns="0" rtlCol="0" anchor="t">
            <a:spAutoFit/>
          </a:bodyPr>
          <a:lstStyle/>
          <a:p>
            <a:pPr marL="0" lvl="0" indent="0" algn="r">
              <a:lnSpc>
                <a:spcPts val="3803"/>
              </a:lnSpc>
              <a:spcBef>
                <a:spcPct val="0"/>
              </a:spcBef>
            </a:pPr>
            <a:r>
              <a:rPr lang="en-US" sz="2716" b="1">
                <a:solidFill>
                  <a:srgbClr val="000000"/>
                </a:solidFill>
                <a:latin typeface="DM Sans Bold"/>
                <a:ea typeface="DM Sans Bold"/>
                <a:cs typeface="DM Sans Bold"/>
                <a:sym typeface="DM Sans Bold"/>
              </a:rPr>
              <a:t>ZILIANG GUO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6933" y="380725"/>
            <a:ext cx="20564676" cy="1699119"/>
          </a:xfrm>
          <a:prstGeom prst="rect">
            <a:avLst/>
          </a:prstGeom>
        </p:spPr>
        <p:txBody>
          <a:bodyPr lIns="0" tIns="0" rIns="0" bIns="0" rtlCol="0" anchor="t">
            <a:spAutoFit/>
          </a:bodyPr>
          <a:lstStyle/>
          <a:p>
            <a:pPr marL="0" lvl="0" indent="0" algn="l">
              <a:lnSpc>
                <a:spcPts val="7331"/>
              </a:lnSpc>
            </a:pPr>
            <a:r>
              <a:rPr lang="en-US" sz="4013" b="1" dirty="0">
                <a:solidFill>
                  <a:srgbClr val="000000"/>
                </a:solidFill>
                <a:latin typeface="DM Sans Bold"/>
                <a:sym typeface="DM Sans Bold"/>
              </a:rPr>
              <a:t>limitations：</a:t>
            </a:r>
          </a:p>
          <a:p>
            <a:pPr marL="0" lvl="0" indent="0" algn="l">
              <a:lnSpc>
                <a:spcPts val="6579"/>
              </a:lnSpc>
            </a:pPr>
            <a:r>
              <a:rPr lang="en-US" sz="3499" b="1" u="none" strike="noStrike" dirty="0">
                <a:solidFill>
                  <a:srgbClr val="000000"/>
                </a:solidFill>
                <a:latin typeface="DM Sans Bold"/>
                <a:ea typeface="DM Sans Bold"/>
                <a:cs typeface="DM Sans Bold"/>
                <a:sym typeface="DM Sans Bold"/>
              </a:rPr>
              <a:t>             </a:t>
            </a:r>
          </a:p>
        </p:txBody>
      </p:sp>
      <p:grpSp>
        <p:nvGrpSpPr>
          <p:cNvPr id="3" name="Group 3"/>
          <p:cNvGrpSpPr/>
          <p:nvPr/>
        </p:nvGrpSpPr>
        <p:grpSpPr>
          <a:xfrm>
            <a:off x="1270308" y="1555730"/>
            <a:ext cx="499944" cy="496727"/>
            <a:chOff x="0" y="0"/>
            <a:chExt cx="735568" cy="730836"/>
          </a:xfrm>
        </p:grpSpPr>
        <p:sp>
          <p:nvSpPr>
            <p:cNvPr id="4" name="Freeform 4"/>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0A699E"/>
            </a:solidFill>
          </p:spPr>
        </p:sp>
        <p:sp>
          <p:nvSpPr>
            <p:cNvPr id="5" name="TextBox 5"/>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1</a:t>
              </a:r>
            </a:p>
          </p:txBody>
        </p:sp>
      </p:grpSp>
      <p:grpSp>
        <p:nvGrpSpPr>
          <p:cNvPr id="6" name="Group 6"/>
          <p:cNvGrpSpPr/>
          <p:nvPr/>
        </p:nvGrpSpPr>
        <p:grpSpPr>
          <a:xfrm>
            <a:off x="1270308" y="2308205"/>
            <a:ext cx="499944" cy="496727"/>
            <a:chOff x="0" y="0"/>
            <a:chExt cx="735568" cy="730836"/>
          </a:xfrm>
        </p:grpSpPr>
        <p:sp>
          <p:nvSpPr>
            <p:cNvPr id="7" name="Freeform 7"/>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5A1F4"/>
            </a:solidFill>
          </p:spPr>
        </p:sp>
        <p:sp>
          <p:nvSpPr>
            <p:cNvPr id="8" name="TextBox 8"/>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2</a:t>
              </a:r>
            </a:p>
          </p:txBody>
        </p:sp>
      </p:grpSp>
      <p:sp>
        <p:nvSpPr>
          <p:cNvPr id="9" name="Freeform 9"/>
          <p:cNvSpPr/>
          <p:nvPr/>
        </p:nvSpPr>
        <p:spPr>
          <a:xfrm>
            <a:off x="3517471" y="6932165"/>
            <a:ext cx="2272797" cy="2278874"/>
          </a:xfrm>
          <a:custGeom>
            <a:avLst/>
            <a:gdLst/>
            <a:ahLst/>
            <a:cxnLst/>
            <a:rect l="l" t="t" r="r" b="b"/>
            <a:pathLst>
              <a:path w="2272797" h="2278874">
                <a:moveTo>
                  <a:pt x="0" y="0"/>
                </a:moveTo>
                <a:lnTo>
                  <a:pt x="2272797" y="0"/>
                </a:lnTo>
                <a:lnTo>
                  <a:pt x="2272797" y="2278875"/>
                </a:lnTo>
                <a:lnTo>
                  <a:pt x="0" y="2278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3517471" y="6871028"/>
            <a:ext cx="2272797" cy="932585"/>
            <a:chOff x="0" y="0"/>
            <a:chExt cx="812800" cy="333512"/>
          </a:xfrm>
        </p:grpSpPr>
        <p:sp>
          <p:nvSpPr>
            <p:cNvPr id="11" name="Freeform 11"/>
            <p:cNvSpPr/>
            <p:nvPr/>
          </p:nvSpPr>
          <p:spPr>
            <a:xfrm>
              <a:off x="0" y="0"/>
              <a:ext cx="812800" cy="333512"/>
            </a:xfrm>
            <a:custGeom>
              <a:avLst/>
              <a:gdLst/>
              <a:ahLst/>
              <a:cxnLst/>
              <a:rect l="l" t="t" r="r" b="b"/>
              <a:pathLst>
                <a:path w="812800" h="333512">
                  <a:moveTo>
                    <a:pt x="406400" y="0"/>
                  </a:moveTo>
                  <a:cubicBezTo>
                    <a:pt x="181951" y="0"/>
                    <a:pt x="0" y="74659"/>
                    <a:pt x="0" y="166756"/>
                  </a:cubicBezTo>
                  <a:cubicBezTo>
                    <a:pt x="0" y="258853"/>
                    <a:pt x="181951" y="333512"/>
                    <a:pt x="406400" y="333512"/>
                  </a:cubicBezTo>
                  <a:cubicBezTo>
                    <a:pt x="630849" y="333512"/>
                    <a:pt x="812800" y="258853"/>
                    <a:pt x="812800" y="166756"/>
                  </a:cubicBezTo>
                  <a:cubicBezTo>
                    <a:pt x="812800" y="74659"/>
                    <a:pt x="630849" y="0"/>
                    <a:pt x="406400" y="0"/>
                  </a:cubicBezTo>
                  <a:close/>
                </a:path>
              </a:pathLst>
            </a:custGeom>
            <a:solidFill>
              <a:srgbClr val="F2EE43"/>
            </a:solidFill>
            <a:ln cap="sq">
              <a:noFill/>
              <a:prstDash val="solid"/>
              <a:miter/>
            </a:ln>
          </p:spPr>
        </p:sp>
        <p:sp>
          <p:nvSpPr>
            <p:cNvPr id="12" name="TextBox 12"/>
            <p:cNvSpPr txBox="1"/>
            <p:nvPr/>
          </p:nvSpPr>
          <p:spPr>
            <a:xfrm>
              <a:off x="76200" y="31267"/>
              <a:ext cx="660400" cy="270978"/>
            </a:xfrm>
            <a:prstGeom prst="rect">
              <a:avLst/>
            </a:prstGeom>
          </p:spPr>
          <p:txBody>
            <a:bodyPr lIns="50800" tIns="50800" rIns="50800" bIns="50800" rtlCol="0" anchor="ctr"/>
            <a:lstStyle/>
            <a:p>
              <a:pPr marL="0" lvl="0" indent="0" algn="ctr">
                <a:lnSpc>
                  <a:spcPts val="3480"/>
                </a:lnSpc>
                <a:spcBef>
                  <a:spcPct val="0"/>
                </a:spcBef>
              </a:pPr>
              <a:r>
                <a:rPr lang="en-US" sz="2900" b="1" u="none" strike="noStrike">
                  <a:solidFill>
                    <a:srgbClr val="000000"/>
                  </a:solidFill>
                  <a:latin typeface="DM Sans Bold"/>
                  <a:ea typeface="DM Sans Bold"/>
                  <a:cs typeface="DM Sans Bold"/>
                  <a:sym typeface="DM Sans Bold"/>
                </a:rPr>
                <a:t>Mysql</a:t>
              </a:r>
            </a:p>
          </p:txBody>
        </p:sp>
      </p:grpSp>
      <p:sp>
        <p:nvSpPr>
          <p:cNvPr id="13" name="AutoShape 13"/>
          <p:cNvSpPr/>
          <p:nvPr/>
        </p:nvSpPr>
        <p:spPr>
          <a:xfrm flipH="1" flipV="1">
            <a:off x="4634819" y="4518353"/>
            <a:ext cx="19050" cy="2352675"/>
          </a:xfrm>
          <a:prstGeom prst="line">
            <a:avLst/>
          </a:prstGeom>
          <a:ln w="38100" cap="rnd">
            <a:solidFill>
              <a:srgbClr val="000000"/>
            </a:solidFill>
            <a:prstDash val="solid"/>
            <a:headEnd type="triangle" w="lg" len="med"/>
            <a:tailEnd type="none" w="sm" len="sm"/>
          </a:ln>
        </p:spPr>
      </p:sp>
      <p:grpSp>
        <p:nvGrpSpPr>
          <p:cNvPr id="14" name="Group 14"/>
          <p:cNvGrpSpPr/>
          <p:nvPr/>
        </p:nvGrpSpPr>
        <p:grpSpPr>
          <a:xfrm>
            <a:off x="2219114" y="5204153"/>
            <a:ext cx="4869511" cy="1111704"/>
            <a:chOff x="0" y="0"/>
            <a:chExt cx="2926322" cy="668076"/>
          </a:xfrm>
        </p:grpSpPr>
        <p:sp>
          <p:nvSpPr>
            <p:cNvPr id="15" name="Freeform 15"/>
            <p:cNvSpPr/>
            <p:nvPr/>
          </p:nvSpPr>
          <p:spPr>
            <a:xfrm>
              <a:off x="0" y="0"/>
              <a:ext cx="2926322" cy="668076"/>
            </a:xfrm>
            <a:custGeom>
              <a:avLst/>
              <a:gdLst/>
              <a:ahLst/>
              <a:cxnLst/>
              <a:rect l="l" t="t" r="r" b="b"/>
              <a:pathLst>
                <a:path w="2926322" h="668076">
                  <a:moveTo>
                    <a:pt x="0" y="0"/>
                  </a:moveTo>
                  <a:lnTo>
                    <a:pt x="2926322" y="0"/>
                  </a:lnTo>
                  <a:lnTo>
                    <a:pt x="2926322" y="668076"/>
                  </a:lnTo>
                  <a:lnTo>
                    <a:pt x="0" y="668076"/>
                  </a:lnTo>
                  <a:close/>
                </a:path>
              </a:pathLst>
            </a:custGeom>
            <a:solidFill>
              <a:srgbClr val="BFE4FF"/>
            </a:solidFill>
            <a:ln cap="sq">
              <a:noFill/>
              <a:prstDash val="solid"/>
              <a:miter/>
            </a:ln>
          </p:spPr>
        </p:sp>
        <p:sp>
          <p:nvSpPr>
            <p:cNvPr id="16" name="TextBox 16"/>
            <p:cNvSpPr txBox="1"/>
            <p:nvPr/>
          </p:nvSpPr>
          <p:spPr>
            <a:xfrm>
              <a:off x="0" y="0"/>
              <a:ext cx="2926322" cy="668076"/>
            </a:xfrm>
            <a:prstGeom prst="rect">
              <a:avLst/>
            </a:prstGeom>
          </p:spPr>
          <p:txBody>
            <a:bodyPr lIns="50800" tIns="50800" rIns="50800" bIns="50800" rtlCol="0" anchor="ctr"/>
            <a:lstStyle/>
            <a:p>
              <a:pPr marL="0" lvl="0" indent="0" algn="ctr">
                <a:lnSpc>
                  <a:spcPts val="3119"/>
                </a:lnSpc>
                <a:spcBef>
                  <a:spcPct val="0"/>
                </a:spcBef>
              </a:pPr>
              <a:r>
                <a:rPr lang="en-US" sz="2599" b="1">
                  <a:solidFill>
                    <a:srgbClr val="000000"/>
                  </a:solidFill>
                  <a:latin typeface="DM Sans Bold"/>
                  <a:ea typeface="DM Sans Bold"/>
                  <a:cs typeface="DM Sans Bold"/>
                  <a:sym typeface="DM Sans Bold"/>
                </a:rPr>
                <a:t>deduct the storage</a:t>
              </a:r>
            </a:p>
          </p:txBody>
        </p:sp>
      </p:grpSp>
      <p:grpSp>
        <p:nvGrpSpPr>
          <p:cNvPr id="17" name="Group 17"/>
          <p:cNvGrpSpPr/>
          <p:nvPr/>
        </p:nvGrpSpPr>
        <p:grpSpPr>
          <a:xfrm>
            <a:off x="2219114" y="3911697"/>
            <a:ext cx="4869511" cy="606656"/>
            <a:chOff x="0" y="0"/>
            <a:chExt cx="2926322" cy="364568"/>
          </a:xfrm>
        </p:grpSpPr>
        <p:sp>
          <p:nvSpPr>
            <p:cNvPr id="18" name="Freeform 18"/>
            <p:cNvSpPr/>
            <p:nvPr/>
          </p:nvSpPr>
          <p:spPr>
            <a:xfrm>
              <a:off x="0" y="0"/>
              <a:ext cx="2926322" cy="364568"/>
            </a:xfrm>
            <a:custGeom>
              <a:avLst/>
              <a:gdLst/>
              <a:ahLst/>
              <a:cxnLst/>
              <a:rect l="l" t="t" r="r" b="b"/>
              <a:pathLst>
                <a:path w="2926322" h="364568">
                  <a:moveTo>
                    <a:pt x="0" y="0"/>
                  </a:moveTo>
                  <a:lnTo>
                    <a:pt x="2926322" y="0"/>
                  </a:lnTo>
                  <a:lnTo>
                    <a:pt x="2926322" y="364568"/>
                  </a:lnTo>
                  <a:lnTo>
                    <a:pt x="0" y="364568"/>
                  </a:lnTo>
                  <a:close/>
                </a:path>
              </a:pathLst>
            </a:custGeom>
            <a:solidFill>
              <a:srgbClr val="FFB001"/>
            </a:solidFill>
            <a:ln cap="sq">
              <a:noFill/>
              <a:prstDash val="solid"/>
              <a:miter/>
            </a:ln>
          </p:spPr>
        </p:sp>
        <p:sp>
          <p:nvSpPr>
            <p:cNvPr id="19" name="TextBox 19"/>
            <p:cNvSpPr txBox="1"/>
            <p:nvPr/>
          </p:nvSpPr>
          <p:spPr>
            <a:xfrm>
              <a:off x="0" y="0"/>
              <a:ext cx="2926322" cy="364568"/>
            </a:xfrm>
            <a:prstGeom prst="rect">
              <a:avLst/>
            </a:prstGeom>
          </p:spPr>
          <p:txBody>
            <a:bodyPr lIns="50800" tIns="50800" rIns="50800" bIns="50800" rtlCol="0" anchor="ctr"/>
            <a:lstStyle/>
            <a:p>
              <a:pPr marL="0" lvl="0" indent="0" algn="ctr">
                <a:lnSpc>
                  <a:spcPts val="3359"/>
                </a:lnSpc>
                <a:spcBef>
                  <a:spcPct val="0"/>
                </a:spcBef>
              </a:pPr>
              <a:r>
                <a:rPr lang="en-US" sz="2799" b="1">
                  <a:solidFill>
                    <a:srgbClr val="000000"/>
                  </a:solidFill>
                  <a:latin typeface="DM Sans Bold"/>
                  <a:ea typeface="DM Sans Bold"/>
                  <a:cs typeface="DM Sans Bold"/>
                  <a:sym typeface="DM Sans Bold"/>
                </a:rPr>
                <a:t>UpdateCart</a:t>
              </a:r>
            </a:p>
          </p:txBody>
        </p:sp>
      </p:grpSp>
      <p:sp>
        <p:nvSpPr>
          <p:cNvPr id="20" name="Freeform 20"/>
          <p:cNvSpPr/>
          <p:nvPr/>
        </p:nvSpPr>
        <p:spPr>
          <a:xfrm>
            <a:off x="12138604" y="6932165"/>
            <a:ext cx="2272797" cy="2278874"/>
          </a:xfrm>
          <a:custGeom>
            <a:avLst/>
            <a:gdLst/>
            <a:ahLst/>
            <a:cxnLst/>
            <a:rect l="l" t="t" r="r" b="b"/>
            <a:pathLst>
              <a:path w="2272797" h="2278874">
                <a:moveTo>
                  <a:pt x="0" y="0"/>
                </a:moveTo>
                <a:lnTo>
                  <a:pt x="2272797" y="0"/>
                </a:lnTo>
                <a:lnTo>
                  <a:pt x="2272797" y="2278875"/>
                </a:lnTo>
                <a:lnTo>
                  <a:pt x="0" y="2278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1" name="Group 21"/>
          <p:cNvGrpSpPr/>
          <p:nvPr/>
        </p:nvGrpSpPr>
        <p:grpSpPr>
          <a:xfrm>
            <a:off x="12138604" y="6869493"/>
            <a:ext cx="2272797" cy="932585"/>
            <a:chOff x="0" y="0"/>
            <a:chExt cx="812800" cy="333512"/>
          </a:xfrm>
        </p:grpSpPr>
        <p:sp>
          <p:nvSpPr>
            <p:cNvPr id="22" name="Freeform 22"/>
            <p:cNvSpPr/>
            <p:nvPr/>
          </p:nvSpPr>
          <p:spPr>
            <a:xfrm>
              <a:off x="0" y="0"/>
              <a:ext cx="812800" cy="333512"/>
            </a:xfrm>
            <a:custGeom>
              <a:avLst/>
              <a:gdLst/>
              <a:ahLst/>
              <a:cxnLst/>
              <a:rect l="l" t="t" r="r" b="b"/>
              <a:pathLst>
                <a:path w="812800" h="333512">
                  <a:moveTo>
                    <a:pt x="406400" y="0"/>
                  </a:moveTo>
                  <a:cubicBezTo>
                    <a:pt x="181951" y="0"/>
                    <a:pt x="0" y="74659"/>
                    <a:pt x="0" y="166756"/>
                  </a:cubicBezTo>
                  <a:cubicBezTo>
                    <a:pt x="0" y="258853"/>
                    <a:pt x="181951" y="333512"/>
                    <a:pt x="406400" y="333512"/>
                  </a:cubicBezTo>
                  <a:cubicBezTo>
                    <a:pt x="630849" y="333512"/>
                    <a:pt x="812800" y="258853"/>
                    <a:pt x="812800" y="166756"/>
                  </a:cubicBezTo>
                  <a:cubicBezTo>
                    <a:pt x="812800" y="74659"/>
                    <a:pt x="630849" y="0"/>
                    <a:pt x="406400" y="0"/>
                  </a:cubicBezTo>
                  <a:close/>
                </a:path>
              </a:pathLst>
            </a:custGeom>
            <a:solidFill>
              <a:srgbClr val="F2EE43"/>
            </a:solidFill>
            <a:ln cap="sq">
              <a:noFill/>
              <a:prstDash val="solid"/>
              <a:miter/>
            </a:ln>
          </p:spPr>
        </p:sp>
        <p:sp>
          <p:nvSpPr>
            <p:cNvPr id="23" name="TextBox 23"/>
            <p:cNvSpPr txBox="1"/>
            <p:nvPr/>
          </p:nvSpPr>
          <p:spPr>
            <a:xfrm>
              <a:off x="76200" y="31267"/>
              <a:ext cx="660400" cy="270978"/>
            </a:xfrm>
            <a:prstGeom prst="rect">
              <a:avLst/>
            </a:prstGeom>
          </p:spPr>
          <p:txBody>
            <a:bodyPr lIns="50800" tIns="50800" rIns="50800" bIns="50800" rtlCol="0" anchor="ctr"/>
            <a:lstStyle/>
            <a:p>
              <a:pPr marL="0" lvl="0" indent="0" algn="ctr">
                <a:lnSpc>
                  <a:spcPts val="3480"/>
                </a:lnSpc>
                <a:spcBef>
                  <a:spcPct val="0"/>
                </a:spcBef>
              </a:pPr>
              <a:r>
                <a:rPr lang="en-US" sz="2900" b="1" u="none" strike="noStrike">
                  <a:solidFill>
                    <a:srgbClr val="000000"/>
                  </a:solidFill>
                  <a:latin typeface="DM Sans Bold"/>
                  <a:ea typeface="DM Sans Bold"/>
                  <a:cs typeface="DM Sans Bold"/>
                  <a:sym typeface="DM Sans Bold"/>
                </a:rPr>
                <a:t>Mysql</a:t>
              </a:r>
            </a:p>
          </p:txBody>
        </p:sp>
      </p:grpSp>
      <p:sp>
        <p:nvSpPr>
          <p:cNvPr id="24" name="AutoShape 24"/>
          <p:cNvSpPr/>
          <p:nvPr/>
        </p:nvSpPr>
        <p:spPr>
          <a:xfrm flipV="1">
            <a:off x="13275003" y="4181686"/>
            <a:ext cx="0" cy="2687807"/>
          </a:xfrm>
          <a:prstGeom prst="line">
            <a:avLst/>
          </a:prstGeom>
          <a:ln w="38100" cap="rnd">
            <a:solidFill>
              <a:srgbClr val="000000"/>
            </a:solidFill>
            <a:prstDash val="solid"/>
            <a:headEnd type="triangle" w="lg" len="med"/>
            <a:tailEnd type="none" w="sm" len="sm"/>
          </a:ln>
        </p:spPr>
      </p:sp>
      <p:grpSp>
        <p:nvGrpSpPr>
          <p:cNvPr id="25" name="Group 25"/>
          <p:cNvGrpSpPr/>
          <p:nvPr/>
        </p:nvGrpSpPr>
        <p:grpSpPr>
          <a:xfrm>
            <a:off x="9968367" y="4522226"/>
            <a:ext cx="6613271" cy="2128544"/>
            <a:chOff x="0" y="0"/>
            <a:chExt cx="3974230" cy="1279144"/>
          </a:xfrm>
        </p:grpSpPr>
        <p:sp>
          <p:nvSpPr>
            <p:cNvPr id="26" name="Freeform 26"/>
            <p:cNvSpPr/>
            <p:nvPr/>
          </p:nvSpPr>
          <p:spPr>
            <a:xfrm>
              <a:off x="0" y="0"/>
              <a:ext cx="3974230" cy="1279144"/>
            </a:xfrm>
            <a:custGeom>
              <a:avLst/>
              <a:gdLst/>
              <a:ahLst/>
              <a:cxnLst/>
              <a:rect l="l" t="t" r="r" b="b"/>
              <a:pathLst>
                <a:path w="3974230" h="1279144">
                  <a:moveTo>
                    <a:pt x="0" y="0"/>
                  </a:moveTo>
                  <a:lnTo>
                    <a:pt x="3974230" y="0"/>
                  </a:lnTo>
                  <a:lnTo>
                    <a:pt x="3974230" y="1279144"/>
                  </a:lnTo>
                  <a:lnTo>
                    <a:pt x="0" y="1279144"/>
                  </a:lnTo>
                  <a:close/>
                </a:path>
              </a:pathLst>
            </a:custGeom>
            <a:solidFill>
              <a:srgbClr val="B2FAC2"/>
            </a:solidFill>
            <a:ln cap="sq">
              <a:noFill/>
              <a:prstDash val="solid"/>
              <a:miter/>
            </a:ln>
          </p:spPr>
        </p:sp>
        <p:sp>
          <p:nvSpPr>
            <p:cNvPr id="27" name="TextBox 27"/>
            <p:cNvSpPr txBox="1"/>
            <p:nvPr/>
          </p:nvSpPr>
          <p:spPr>
            <a:xfrm>
              <a:off x="0" y="0"/>
              <a:ext cx="3974230" cy="1279144"/>
            </a:xfrm>
            <a:prstGeom prst="rect">
              <a:avLst/>
            </a:prstGeom>
          </p:spPr>
          <p:txBody>
            <a:bodyPr lIns="50800" tIns="50800" rIns="50800" bIns="50800" rtlCol="0" anchor="ctr"/>
            <a:lstStyle/>
            <a:p>
              <a:pPr marL="561334" lvl="1" indent="-280667" algn="l">
                <a:lnSpc>
                  <a:spcPts val="3119"/>
                </a:lnSpc>
                <a:buFont typeface="Arial"/>
                <a:buChar char="•"/>
              </a:pPr>
              <a:r>
                <a:rPr lang="en-US" sz="2599" b="1" u="none" strike="noStrike">
                  <a:solidFill>
                    <a:srgbClr val="000000"/>
                  </a:solidFill>
                  <a:latin typeface="DM Sans Bold"/>
                  <a:ea typeface="DM Sans Bold"/>
                  <a:cs typeface="DM Sans Bold"/>
                  <a:sym typeface="DM Sans Bold"/>
                </a:rPr>
                <a:t>Check stock availability at checkout.</a:t>
              </a:r>
            </a:p>
            <a:p>
              <a:pPr marL="561334" lvl="1" indent="-280667" algn="l">
                <a:lnSpc>
                  <a:spcPts val="3119"/>
                </a:lnSpc>
                <a:buFont typeface="Arial"/>
                <a:buChar char="•"/>
              </a:pPr>
              <a:r>
                <a:rPr lang="en-US" sz="2599" b="1" u="none" strike="noStrike">
                  <a:solidFill>
                    <a:srgbClr val="000000"/>
                  </a:solidFill>
                  <a:latin typeface="DM Sans Bold"/>
                  <a:ea typeface="DM Sans Bold"/>
                  <a:cs typeface="DM Sans Bold"/>
                  <a:sym typeface="DM Sans Bold"/>
                </a:rPr>
                <a:t>Lock product rows during the check.</a:t>
              </a:r>
            </a:p>
            <a:p>
              <a:pPr marL="561334" lvl="1" indent="-280667" algn="l">
                <a:lnSpc>
                  <a:spcPts val="3119"/>
                </a:lnSpc>
                <a:buFont typeface="Arial"/>
                <a:buChar char="•"/>
              </a:pPr>
              <a:r>
                <a:rPr lang="en-US" sz="2599" b="1" u="none" strike="noStrike">
                  <a:solidFill>
                    <a:srgbClr val="000000"/>
                  </a:solidFill>
                  <a:latin typeface="DM Sans Bold"/>
                  <a:ea typeface="DM Sans Bold"/>
                  <a:cs typeface="DM Sans Bold"/>
                  <a:sym typeface="DM Sans Bold"/>
                </a:rPr>
                <a:t>Use a transaction for all updates.</a:t>
              </a:r>
            </a:p>
            <a:p>
              <a:pPr marL="561334" lvl="1" indent="-280667" algn="l">
                <a:lnSpc>
                  <a:spcPts val="3119"/>
                </a:lnSpc>
                <a:buFont typeface="Arial"/>
                <a:buChar char="•"/>
              </a:pPr>
              <a:r>
                <a:rPr lang="en-US" sz="2599" b="1" u="none" strike="noStrike">
                  <a:solidFill>
                    <a:srgbClr val="000000"/>
                  </a:solidFill>
                  <a:latin typeface="DM Sans Bold"/>
                  <a:ea typeface="DM Sans Bold"/>
                  <a:cs typeface="DM Sans Bold"/>
                  <a:sym typeface="DM Sans Bold"/>
                </a:rPr>
                <a:t>Roll back if any step fails.</a:t>
              </a:r>
            </a:p>
            <a:p>
              <a:pPr algn="l">
                <a:lnSpc>
                  <a:spcPts val="3119"/>
                </a:lnSpc>
              </a:pPr>
              <a:endParaRPr lang="en-US" sz="2599" b="1" u="none" strike="noStrike">
                <a:solidFill>
                  <a:srgbClr val="000000"/>
                </a:solidFill>
                <a:latin typeface="DM Sans Bold"/>
                <a:ea typeface="DM Sans Bold"/>
                <a:cs typeface="DM Sans Bold"/>
                <a:sym typeface="DM Sans Bold"/>
              </a:endParaRPr>
            </a:p>
          </p:txBody>
        </p:sp>
      </p:grpSp>
      <p:grpSp>
        <p:nvGrpSpPr>
          <p:cNvPr id="28" name="Group 28"/>
          <p:cNvGrpSpPr/>
          <p:nvPr/>
        </p:nvGrpSpPr>
        <p:grpSpPr>
          <a:xfrm>
            <a:off x="10840247" y="3575030"/>
            <a:ext cx="4869511" cy="606656"/>
            <a:chOff x="0" y="0"/>
            <a:chExt cx="2926322" cy="364568"/>
          </a:xfrm>
        </p:grpSpPr>
        <p:sp>
          <p:nvSpPr>
            <p:cNvPr id="29" name="Freeform 29"/>
            <p:cNvSpPr/>
            <p:nvPr/>
          </p:nvSpPr>
          <p:spPr>
            <a:xfrm>
              <a:off x="0" y="0"/>
              <a:ext cx="2926322" cy="364568"/>
            </a:xfrm>
            <a:custGeom>
              <a:avLst/>
              <a:gdLst/>
              <a:ahLst/>
              <a:cxnLst/>
              <a:rect l="l" t="t" r="r" b="b"/>
              <a:pathLst>
                <a:path w="2926322" h="364568">
                  <a:moveTo>
                    <a:pt x="0" y="0"/>
                  </a:moveTo>
                  <a:lnTo>
                    <a:pt x="2926322" y="0"/>
                  </a:lnTo>
                  <a:lnTo>
                    <a:pt x="2926322" y="364568"/>
                  </a:lnTo>
                  <a:lnTo>
                    <a:pt x="0" y="364568"/>
                  </a:lnTo>
                  <a:close/>
                </a:path>
              </a:pathLst>
            </a:custGeom>
            <a:solidFill>
              <a:srgbClr val="FFB001"/>
            </a:solidFill>
            <a:ln cap="sq">
              <a:noFill/>
              <a:prstDash val="solid"/>
              <a:miter/>
            </a:ln>
          </p:spPr>
        </p:sp>
        <p:sp>
          <p:nvSpPr>
            <p:cNvPr id="30" name="TextBox 30"/>
            <p:cNvSpPr txBox="1"/>
            <p:nvPr/>
          </p:nvSpPr>
          <p:spPr>
            <a:xfrm>
              <a:off x="0" y="0"/>
              <a:ext cx="2926322" cy="364568"/>
            </a:xfrm>
            <a:prstGeom prst="rect">
              <a:avLst/>
            </a:prstGeom>
          </p:spPr>
          <p:txBody>
            <a:bodyPr lIns="50800" tIns="50800" rIns="50800" bIns="50800" rtlCol="0" anchor="ctr"/>
            <a:lstStyle/>
            <a:p>
              <a:pPr marL="0" lvl="0" indent="0" algn="ctr">
                <a:lnSpc>
                  <a:spcPts val="3359"/>
                </a:lnSpc>
                <a:spcBef>
                  <a:spcPct val="0"/>
                </a:spcBef>
              </a:pPr>
              <a:r>
                <a:rPr lang="en-US" sz="2799" b="1">
                  <a:solidFill>
                    <a:srgbClr val="000000"/>
                  </a:solidFill>
                  <a:latin typeface="DM Sans Bold"/>
                  <a:ea typeface="DM Sans Bold"/>
                  <a:cs typeface="DM Sans Bold"/>
                  <a:sym typeface="DM Sans Bold"/>
                </a:rPr>
                <a:t>Checkout</a:t>
              </a:r>
            </a:p>
          </p:txBody>
        </p:sp>
      </p:grpSp>
      <p:sp>
        <p:nvSpPr>
          <p:cNvPr id="31" name="Freeform 31"/>
          <p:cNvSpPr/>
          <p:nvPr/>
        </p:nvSpPr>
        <p:spPr>
          <a:xfrm>
            <a:off x="7974358" y="6315857"/>
            <a:ext cx="1002164" cy="1021463"/>
          </a:xfrm>
          <a:custGeom>
            <a:avLst/>
            <a:gdLst/>
            <a:ahLst/>
            <a:cxnLst/>
            <a:rect l="l" t="t" r="r" b="b"/>
            <a:pathLst>
              <a:path w="1002164" h="1021463">
                <a:moveTo>
                  <a:pt x="0" y="0"/>
                </a:moveTo>
                <a:lnTo>
                  <a:pt x="1002165" y="0"/>
                </a:lnTo>
                <a:lnTo>
                  <a:pt x="1002165" y="1021463"/>
                </a:lnTo>
                <a:lnTo>
                  <a:pt x="0" y="10214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TextBox 32"/>
          <p:cNvSpPr txBox="1"/>
          <p:nvPr/>
        </p:nvSpPr>
        <p:spPr>
          <a:xfrm>
            <a:off x="2275631" y="1546205"/>
            <a:ext cx="15868688" cy="476250"/>
          </a:xfrm>
          <a:prstGeom prst="rect">
            <a:avLst/>
          </a:prstGeom>
        </p:spPr>
        <p:txBody>
          <a:bodyPr lIns="0" tIns="0" rIns="0" bIns="0" rtlCol="0" anchor="t">
            <a:spAutoFit/>
          </a:bodyPr>
          <a:lstStyle/>
          <a:p>
            <a:pPr algn="l">
              <a:lnSpc>
                <a:spcPts val="3719"/>
              </a:lnSpc>
              <a:spcBef>
                <a:spcPct val="0"/>
              </a:spcBef>
            </a:pPr>
            <a:r>
              <a:rPr lang="en-US" sz="3099" b="1">
                <a:solidFill>
                  <a:srgbClr val="000000"/>
                </a:solidFill>
                <a:latin typeface="DM Sans Bold"/>
                <a:ea typeface="DM Sans Bold"/>
                <a:cs typeface="DM Sans Bold"/>
                <a:sym typeface="DM Sans Bold"/>
              </a:rPr>
              <a:t>The project currently lacks a frontend interface</a:t>
            </a:r>
          </a:p>
        </p:txBody>
      </p:sp>
      <p:sp>
        <p:nvSpPr>
          <p:cNvPr id="33" name="TextBox 33"/>
          <p:cNvSpPr txBox="1"/>
          <p:nvPr/>
        </p:nvSpPr>
        <p:spPr>
          <a:xfrm>
            <a:off x="2275631" y="2298680"/>
            <a:ext cx="4869245" cy="942975"/>
          </a:xfrm>
          <a:prstGeom prst="rect">
            <a:avLst/>
          </a:prstGeom>
        </p:spPr>
        <p:txBody>
          <a:bodyPr lIns="0" tIns="0" rIns="0" bIns="0" rtlCol="0" anchor="t">
            <a:spAutoFit/>
          </a:bodyPr>
          <a:lstStyle/>
          <a:p>
            <a:pPr algn="l">
              <a:lnSpc>
                <a:spcPts val="3719"/>
              </a:lnSpc>
              <a:spcBef>
                <a:spcPct val="0"/>
              </a:spcBef>
            </a:pPr>
            <a:r>
              <a:rPr lang="en-US" sz="3099" b="1">
                <a:solidFill>
                  <a:srgbClr val="000000"/>
                </a:solidFill>
                <a:latin typeface="DM Sans Bold"/>
                <a:ea typeface="DM Sans Bold"/>
                <a:cs typeface="DM Sans Bold"/>
                <a:sym typeface="DM Sans Bold"/>
              </a:rPr>
              <a:t>Stock modified design</a:t>
            </a:r>
          </a:p>
          <a:p>
            <a:pPr algn="l">
              <a:lnSpc>
                <a:spcPts val="3719"/>
              </a:lnSpc>
              <a:spcBef>
                <a:spcPct val="0"/>
              </a:spcBef>
            </a:pPr>
            <a:endParaRPr lang="en-US" sz="3099" b="1">
              <a:solidFill>
                <a:srgbClr val="000000"/>
              </a:solidFill>
              <a:latin typeface="DM Sans Bold"/>
              <a:ea typeface="DM Sans Bold"/>
              <a:cs typeface="DM Sans Bold"/>
              <a:sym typeface="DM Sans Bold"/>
            </a:endParaRPr>
          </a:p>
        </p:txBody>
      </p:sp>
      <p:sp>
        <p:nvSpPr>
          <p:cNvPr id="34" name="TextBox 34"/>
          <p:cNvSpPr txBox="1"/>
          <p:nvPr/>
        </p:nvSpPr>
        <p:spPr>
          <a:xfrm>
            <a:off x="4033187" y="9426541"/>
            <a:ext cx="1583317" cy="876300"/>
          </a:xfrm>
          <a:prstGeom prst="rect">
            <a:avLst/>
          </a:prstGeom>
        </p:spPr>
        <p:txBody>
          <a:bodyPr lIns="0" tIns="0" rIns="0" bIns="0" rtlCol="0" anchor="t">
            <a:spAutoFit/>
          </a:bodyPr>
          <a:lstStyle/>
          <a:p>
            <a:pPr marL="0" lvl="0" indent="0" algn="l">
              <a:lnSpc>
                <a:spcPts val="3479"/>
              </a:lnSpc>
              <a:spcBef>
                <a:spcPct val="0"/>
              </a:spcBef>
            </a:pPr>
            <a:r>
              <a:rPr lang="en-US" sz="2899" b="1" u="none" strike="noStrike">
                <a:solidFill>
                  <a:srgbClr val="000000"/>
                </a:solidFill>
                <a:latin typeface="DM Sans Bold"/>
                <a:ea typeface="DM Sans Bold"/>
                <a:cs typeface="DM Sans Bold"/>
                <a:sym typeface="DM Sans Bold"/>
              </a:rPr>
              <a:t>current</a:t>
            </a:r>
          </a:p>
          <a:p>
            <a:pPr marL="0" lvl="0" indent="0" algn="l">
              <a:lnSpc>
                <a:spcPts val="3479"/>
              </a:lnSpc>
              <a:spcBef>
                <a:spcPct val="0"/>
              </a:spcBef>
            </a:pPr>
            <a:endParaRPr lang="en-US" sz="2899" b="1" u="none" strike="noStrike">
              <a:solidFill>
                <a:srgbClr val="000000"/>
              </a:solidFill>
              <a:latin typeface="DM Sans Bold"/>
              <a:ea typeface="DM Sans Bold"/>
              <a:cs typeface="DM Sans Bold"/>
              <a:sym typeface="DM Sans Bold"/>
            </a:endParaRPr>
          </a:p>
        </p:txBody>
      </p:sp>
      <p:sp>
        <p:nvSpPr>
          <p:cNvPr id="35" name="TextBox 35"/>
          <p:cNvSpPr txBox="1"/>
          <p:nvPr/>
        </p:nvSpPr>
        <p:spPr>
          <a:xfrm>
            <a:off x="12440636" y="9426541"/>
            <a:ext cx="1970765" cy="876300"/>
          </a:xfrm>
          <a:prstGeom prst="rect">
            <a:avLst/>
          </a:prstGeom>
        </p:spPr>
        <p:txBody>
          <a:bodyPr lIns="0" tIns="0" rIns="0" bIns="0" rtlCol="0" anchor="t">
            <a:spAutoFit/>
          </a:bodyPr>
          <a:lstStyle/>
          <a:p>
            <a:pPr marL="0" lvl="0" indent="0" algn="l">
              <a:lnSpc>
                <a:spcPts val="3479"/>
              </a:lnSpc>
              <a:spcBef>
                <a:spcPct val="0"/>
              </a:spcBef>
            </a:pPr>
            <a:r>
              <a:rPr lang="en-US" sz="2899" b="1" u="none" strike="noStrike">
                <a:solidFill>
                  <a:srgbClr val="000000"/>
                </a:solidFill>
                <a:latin typeface="DM Sans Bold"/>
                <a:ea typeface="DM Sans Bold"/>
                <a:cs typeface="DM Sans Bold"/>
                <a:sym typeface="DM Sans Bold"/>
              </a:rPr>
              <a:t>optimized</a:t>
            </a:r>
          </a:p>
          <a:p>
            <a:pPr marL="0" lvl="0" indent="0" algn="l">
              <a:lnSpc>
                <a:spcPts val="3479"/>
              </a:lnSpc>
              <a:spcBef>
                <a:spcPct val="0"/>
              </a:spcBef>
            </a:pPr>
            <a:endParaRPr lang="en-US" sz="2899" b="1" u="none" strike="noStrike">
              <a:solidFill>
                <a:srgbClr val="000000"/>
              </a:solidFill>
              <a:latin typeface="DM Sans Bold"/>
              <a:ea typeface="DM Sans Bold"/>
              <a:cs typeface="DM Sans Bold"/>
              <a:sym typeface="DM Sa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1423" y="607745"/>
            <a:ext cx="20222725" cy="1660647"/>
          </a:xfrm>
          <a:prstGeom prst="rect">
            <a:avLst/>
          </a:prstGeom>
        </p:spPr>
        <p:txBody>
          <a:bodyPr lIns="0" tIns="0" rIns="0" bIns="0" rtlCol="0" anchor="t">
            <a:spAutoFit/>
          </a:bodyPr>
          <a:lstStyle/>
          <a:p>
            <a:pPr marL="0" lvl="0" indent="0" algn="l">
              <a:lnSpc>
                <a:spcPts val="6955"/>
              </a:lnSpc>
            </a:pPr>
            <a:r>
              <a:rPr lang="en-US" sz="4013" b="1" dirty="0">
                <a:solidFill>
                  <a:srgbClr val="000000"/>
                </a:solidFill>
                <a:latin typeface="DM Sans Bold"/>
                <a:sym typeface="DM Sans Bold"/>
              </a:rPr>
              <a:t>What I learned：</a:t>
            </a:r>
          </a:p>
          <a:p>
            <a:pPr marL="0" lvl="0" indent="0" algn="l">
              <a:lnSpc>
                <a:spcPts val="6579"/>
              </a:lnSpc>
            </a:pPr>
            <a:r>
              <a:rPr lang="en-US" sz="3499" b="1" u="none" strike="noStrike" dirty="0">
                <a:solidFill>
                  <a:srgbClr val="000000"/>
                </a:solidFill>
                <a:latin typeface="DM Sans Bold"/>
                <a:ea typeface="DM Sans Bold"/>
                <a:cs typeface="DM Sans Bold"/>
                <a:sym typeface="DM Sans Bold"/>
              </a:rPr>
              <a:t>             </a:t>
            </a:r>
          </a:p>
        </p:txBody>
      </p:sp>
      <p:grpSp>
        <p:nvGrpSpPr>
          <p:cNvPr id="3" name="Group 3"/>
          <p:cNvGrpSpPr/>
          <p:nvPr/>
        </p:nvGrpSpPr>
        <p:grpSpPr>
          <a:xfrm>
            <a:off x="1280413" y="2239950"/>
            <a:ext cx="598166" cy="594317"/>
            <a:chOff x="0" y="0"/>
            <a:chExt cx="735568" cy="730836"/>
          </a:xfrm>
        </p:grpSpPr>
        <p:sp>
          <p:nvSpPr>
            <p:cNvPr id="4" name="Freeform 4"/>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FFB001"/>
            </a:solidFill>
          </p:spPr>
        </p:sp>
        <p:sp>
          <p:nvSpPr>
            <p:cNvPr id="5" name="TextBox 5"/>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1</a:t>
              </a:r>
            </a:p>
          </p:txBody>
        </p:sp>
      </p:grpSp>
      <p:grpSp>
        <p:nvGrpSpPr>
          <p:cNvPr id="6" name="Group 6"/>
          <p:cNvGrpSpPr/>
          <p:nvPr/>
        </p:nvGrpSpPr>
        <p:grpSpPr>
          <a:xfrm>
            <a:off x="1280413" y="3727014"/>
            <a:ext cx="598166" cy="594317"/>
            <a:chOff x="0" y="0"/>
            <a:chExt cx="735568" cy="730836"/>
          </a:xfrm>
        </p:grpSpPr>
        <p:sp>
          <p:nvSpPr>
            <p:cNvPr id="7" name="Freeform 7"/>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5A1F4"/>
            </a:solidFill>
          </p:spPr>
        </p:sp>
        <p:sp>
          <p:nvSpPr>
            <p:cNvPr id="8" name="TextBox 8"/>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2</a:t>
              </a:r>
            </a:p>
          </p:txBody>
        </p:sp>
      </p:grpSp>
      <p:grpSp>
        <p:nvGrpSpPr>
          <p:cNvPr id="9" name="Group 9"/>
          <p:cNvGrpSpPr/>
          <p:nvPr/>
        </p:nvGrpSpPr>
        <p:grpSpPr>
          <a:xfrm>
            <a:off x="1280413" y="5754427"/>
            <a:ext cx="598166" cy="594317"/>
            <a:chOff x="0" y="0"/>
            <a:chExt cx="735568" cy="730836"/>
          </a:xfrm>
        </p:grpSpPr>
        <p:sp>
          <p:nvSpPr>
            <p:cNvPr id="10" name="Freeform 10"/>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8E77F8"/>
            </a:solidFill>
          </p:spPr>
        </p:sp>
        <p:sp>
          <p:nvSpPr>
            <p:cNvPr id="11" name="TextBox 11"/>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3</a:t>
              </a:r>
            </a:p>
          </p:txBody>
        </p:sp>
      </p:grpSp>
      <p:sp>
        <p:nvSpPr>
          <p:cNvPr id="12" name="TextBox 12"/>
          <p:cNvSpPr txBox="1"/>
          <p:nvPr/>
        </p:nvSpPr>
        <p:spPr>
          <a:xfrm>
            <a:off x="2499818" y="2216830"/>
            <a:ext cx="14531514" cy="6214622"/>
          </a:xfrm>
          <a:prstGeom prst="rect">
            <a:avLst/>
          </a:prstGeom>
        </p:spPr>
        <p:txBody>
          <a:bodyPr lIns="0" tIns="0" rIns="0" bIns="0" rtlCol="0" anchor="t">
            <a:spAutoFit/>
          </a:bodyPr>
          <a:lstStyle/>
          <a:p>
            <a:pPr algn="just">
              <a:lnSpc>
                <a:spcPts val="5525"/>
              </a:lnSpc>
            </a:pPr>
            <a:r>
              <a:rPr lang="en-US" sz="3175" b="1" spc="-79">
                <a:solidFill>
                  <a:srgbClr val="000000"/>
                </a:solidFill>
                <a:latin typeface="DM Sans Bold"/>
                <a:ea typeface="DM Sans Bold"/>
                <a:cs typeface="DM Sans Bold"/>
                <a:sym typeface="DM Sans Bold"/>
              </a:rPr>
              <a:t>How to design and build a complete backend project from scratch</a:t>
            </a:r>
          </a:p>
          <a:p>
            <a:pPr algn="just">
              <a:lnSpc>
                <a:spcPts val="5525"/>
              </a:lnSpc>
            </a:pPr>
            <a:endParaRPr lang="en-US" sz="3175" b="1" spc="-79">
              <a:solidFill>
                <a:srgbClr val="000000"/>
              </a:solidFill>
              <a:latin typeface="DM Sans Bold"/>
              <a:ea typeface="DM Sans Bold"/>
              <a:cs typeface="DM Sans Bold"/>
              <a:sym typeface="DM Sans Bold"/>
            </a:endParaRPr>
          </a:p>
          <a:p>
            <a:pPr algn="just">
              <a:lnSpc>
                <a:spcPts val="5525"/>
              </a:lnSpc>
            </a:pPr>
            <a:r>
              <a:rPr lang="en-US" sz="3175" b="1" spc="-79">
                <a:solidFill>
                  <a:srgbClr val="000000"/>
                </a:solidFill>
                <a:latin typeface="DM Sans Bold"/>
                <a:ea typeface="DM Sans Bold"/>
                <a:cs typeface="DM Sans Bold"/>
                <a:sym typeface="DM Sans Bold"/>
              </a:rPr>
              <a:t>Gained hands-on experience with various tools, including RESTful APIs, Spring Boot, and database integration.</a:t>
            </a:r>
          </a:p>
          <a:p>
            <a:pPr algn="just">
              <a:lnSpc>
                <a:spcPts val="5525"/>
              </a:lnSpc>
            </a:pPr>
            <a:endParaRPr lang="en-US" sz="3175" b="1" spc="-79">
              <a:solidFill>
                <a:srgbClr val="000000"/>
              </a:solidFill>
              <a:latin typeface="DM Sans Bold"/>
              <a:ea typeface="DM Sans Bold"/>
              <a:cs typeface="DM Sans Bold"/>
              <a:sym typeface="DM Sans Bold"/>
            </a:endParaRPr>
          </a:p>
          <a:p>
            <a:pPr algn="just">
              <a:lnSpc>
                <a:spcPts val="5525"/>
              </a:lnSpc>
            </a:pPr>
            <a:r>
              <a:rPr lang="en-US" sz="3175" b="1" spc="-79">
                <a:solidFill>
                  <a:srgbClr val="000000"/>
                </a:solidFill>
                <a:latin typeface="DM Sans Bold"/>
                <a:ea typeface="DM Sans Bold"/>
                <a:cs typeface="DM Sans Bold"/>
                <a:sym typeface="DM Sans Bold"/>
              </a:rPr>
              <a:t>Developed the habit of iterating on design decisions and reflecting on trade-offs in real-world scenarios.（H2-&gt;MySQL)</a:t>
            </a:r>
          </a:p>
          <a:p>
            <a:pPr algn="just">
              <a:lnSpc>
                <a:spcPts val="5525"/>
              </a:lnSpc>
            </a:pPr>
            <a:endParaRPr lang="en-US" sz="3175" b="1" spc="-79">
              <a:solidFill>
                <a:srgbClr val="000000"/>
              </a:solidFill>
              <a:latin typeface="DM Sans Bold"/>
              <a:ea typeface="DM Sans Bold"/>
              <a:cs typeface="DM Sans Bold"/>
              <a:sym typeface="DM Sans Bold"/>
            </a:endParaRPr>
          </a:p>
          <a:p>
            <a:pPr algn="just">
              <a:lnSpc>
                <a:spcPts val="5525"/>
              </a:lnSpc>
            </a:pPr>
            <a:r>
              <a:rPr lang="en-US" sz="3175" b="1" spc="-79">
                <a:solidFill>
                  <a:srgbClr val="000000"/>
                </a:solidFill>
                <a:latin typeface="DM Sans Bold"/>
                <a:ea typeface="DM Sans Bold"/>
                <a:cs typeface="DM Sans Bold"/>
                <a:sym typeface="DM Sans Bold"/>
              </a:rPr>
              <a:t>Improved testing mindset — writing and testing in small chunks.</a:t>
            </a:r>
          </a:p>
        </p:txBody>
      </p:sp>
      <p:grpSp>
        <p:nvGrpSpPr>
          <p:cNvPr id="13" name="Group 13"/>
          <p:cNvGrpSpPr/>
          <p:nvPr/>
        </p:nvGrpSpPr>
        <p:grpSpPr>
          <a:xfrm>
            <a:off x="1280413" y="7781841"/>
            <a:ext cx="653818" cy="649612"/>
            <a:chOff x="0" y="0"/>
            <a:chExt cx="735568" cy="730836"/>
          </a:xfrm>
        </p:grpSpPr>
        <p:sp>
          <p:nvSpPr>
            <p:cNvPr id="14" name="Freeform 14"/>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AB85C"/>
            </a:solidFill>
          </p:spPr>
        </p:sp>
        <p:sp>
          <p:nvSpPr>
            <p:cNvPr id="15" name="TextBox 15"/>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4</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38200" y="513698"/>
            <a:ext cx="20222725" cy="1787273"/>
          </a:xfrm>
          <a:prstGeom prst="rect">
            <a:avLst/>
          </a:prstGeom>
        </p:spPr>
        <p:txBody>
          <a:bodyPr lIns="0" tIns="0" rIns="0" bIns="0" rtlCol="0" anchor="t">
            <a:spAutoFit/>
          </a:bodyPr>
          <a:lstStyle/>
          <a:p>
            <a:pPr marL="0" lvl="0" indent="0" algn="l">
              <a:lnSpc>
                <a:spcPts val="7519"/>
              </a:lnSpc>
            </a:pPr>
            <a:r>
              <a:rPr lang="en-US" sz="4013" b="1" dirty="0">
                <a:solidFill>
                  <a:srgbClr val="000000"/>
                </a:solidFill>
                <a:latin typeface="DM Sans Bold"/>
                <a:sym typeface="DM Sans Bold"/>
              </a:rPr>
              <a:t>Citations：</a:t>
            </a:r>
          </a:p>
          <a:p>
            <a:pPr marL="0" lvl="0" indent="0" algn="l">
              <a:lnSpc>
                <a:spcPts val="7143"/>
              </a:lnSpc>
            </a:pPr>
            <a:r>
              <a:rPr lang="en-US" sz="3799" b="1" u="none" strike="noStrike" dirty="0">
                <a:solidFill>
                  <a:srgbClr val="000000"/>
                </a:solidFill>
                <a:latin typeface="DM Sans Bold"/>
                <a:ea typeface="DM Sans Bold"/>
                <a:cs typeface="DM Sans Bold"/>
                <a:sym typeface="DM Sans Bold"/>
              </a:rPr>
              <a:t>             </a:t>
            </a:r>
          </a:p>
        </p:txBody>
      </p:sp>
      <p:sp>
        <p:nvSpPr>
          <p:cNvPr id="3" name="文本框 2">
            <a:extLst>
              <a:ext uri="{FF2B5EF4-FFF2-40B4-BE49-F238E27FC236}">
                <a16:creationId xmlns:a16="http://schemas.microsoft.com/office/drawing/2014/main" id="{303BA63C-ECF8-CA36-996C-0083E62058EE}"/>
              </a:ext>
            </a:extLst>
          </p:cNvPr>
          <p:cNvSpPr txBox="1"/>
          <p:nvPr/>
        </p:nvSpPr>
        <p:spPr>
          <a:xfrm>
            <a:off x="2209800" y="2326010"/>
            <a:ext cx="10282236" cy="553998"/>
          </a:xfrm>
          <a:prstGeom prst="rect">
            <a:avLst/>
          </a:prstGeom>
          <a:noFill/>
        </p:spPr>
        <p:txBody>
          <a:bodyPr wrap="square">
            <a:spAutoFit/>
          </a:bodyPr>
          <a:lstStyle/>
          <a:p>
            <a:r>
              <a:rPr lang="zh-CN" altLang="en-US" sz="3000" dirty="0"/>
              <a:t>https://blog.postman.com/rest-api-examples/</a:t>
            </a:r>
          </a:p>
        </p:txBody>
      </p:sp>
      <p:sp>
        <p:nvSpPr>
          <p:cNvPr id="4" name="文本框 3">
            <a:extLst>
              <a:ext uri="{FF2B5EF4-FFF2-40B4-BE49-F238E27FC236}">
                <a16:creationId xmlns:a16="http://schemas.microsoft.com/office/drawing/2014/main" id="{85E706C5-D402-04E0-D081-42E295EDBE30}"/>
              </a:ext>
            </a:extLst>
          </p:cNvPr>
          <p:cNvSpPr txBox="1"/>
          <p:nvPr/>
        </p:nvSpPr>
        <p:spPr>
          <a:xfrm>
            <a:off x="2209800" y="2917901"/>
            <a:ext cx="10282236" cy="553998"/>
          </a:xfrm>
          <a:prstGeom prst="rect">
            <a:avLst/>
          </a:prstGeom>
          <a:noFill/>
        </p:spPr>
        <p:txBody>
          <a:bodyPr wrap="square">
            <a:spAutoFit/>
          </a:bodyPr>
          <a:lstStyle/>
          <a:p>
            <a:r>
              <a:rPr lang="zh-CN" altLang="en-US" sz="3000" dirty="0"/>
              <a:t>https://spring.io/projects/spring-boot</a:t>
            </a:r>
          </a:p>
        </p:txBody>
      </p:sp>
      <p:sp>
        <p:nvSpPr>
          <p:cNvPr id="5" name="文本框 4">
            <a:extLst>
              <a:ext uri="{FF2B5EF4-FFF2-40B4-BE49-F238E27FC236}">
                <a16:creationId xmlns:a16="http://schemas.microsoft.com/office/drawing/2014/main" id="{F53250C1-E949-3E45-C9AD-72824081125E}"/>
              </a:ext>
            </a:extLst>
          </p:cNvPr>
          <p:cNvSpPr txBox="1"/>
          <p:nvPr/>
        </p:nvSpPr>
        <p:spPr>
          <a:xfrm>
            <a:off x="2209800" y="3490742"/>
            <a:ext cx="15392400" cy="523220"/>
          </a:xfrm>
          <a:prstGeom prst="rect">
            <a:avLst/>
          </a:prstGeom>
          <a:noFill/>
        </p:spPr>
        <p:txBody>
          <a:bodyPr wrap="square">
            <a:spAutoFit/>
          </a:bodyPr>
          <a:lstStyle/>
          <a:p>
            <a:r>
              <a:rPr lang="zh-CN" altLang="en-US" sz="2800" dirty="0"/>
              <a:t>https://medium.com/@paulboeck/persisting-data-to-mysql-with-spring-data-jpa-28a296b4adb7</a:t>
            </a:r>
          </a:p>
        </p:txBody>
      </p:sp>
      <p:sp>
        <p:nvSpPr>
          <p:cNvPr id="6" name="文本框 5">
            <a:extLst>
              <a:ext uri="{FF2B5EF4-FFF2-40B4-BE49-F238E27FC236}">
                <a16:creationId xmlns:a16="http://schemas.microsoft.com/office/drawing/2014/main" id="{4F8ED297-0234-0209-23EF-79F6C562544A}"/>
              </a:ext>
            </a:extLst>
          </p:cNvPr>
          <p:cNvSpPr txBox="1"/>
          <p:nvPr/>
        </p:nvSpPr>
        <p:spPr>
          <a:xfrm>
            <a:off x="2209800" y="4132302"/>
            <a:ext cx="10282236" cy="553998"/>
          </a:xfrm>
          <a:prstGeom prst="rect">
            <a:avLst/>
          </a:prstGeom>
          <a:noFill/>
        </p:spPr>
        <p:txBody>
          <a:bodyPr wrap="square">
            <a:spAutoFit/>
          </a:bodyPr>
          <a:lstStyle/>
          <a:p>
            <a:r>
              <a:rPr lang="zh-CN" altLang="en-US" sz="3000" dirty="0"/>
              <a:t>https://github.com/spring-projects/spring-petclinic</a:t>
            </a:r>
          </a:p>
        </p:txBody>
      </p:sp>
      <p:sp>
        <p:nvSpPr>
          <p:cNvPr id="7" name="文本框 6">
            <a:extLst>
              <a:ext uri="{FF2B5EF4-FFF2-40B4-BE49-F238E27FC236}">
                <a16:creationId xmlns:a16="http://schemas.microsoft.com/office/drawing/2014/main" id="{0FE788FB-84A8-0E9B-68AF-3B16BF85D97A}"/>
              </a:ext>
            </a:extLst>
          </p:cNvPr>
          <p:cNvSpPr txBox="1"/>
          <p:nvPr/>
        </p:nvSpPr>
        <p:spPr>
          <a:xfrm>
            <a:off x="2200275" y="4774168"/>
            <a:ext cx="10282236" cy="553998"/>
          </a:xfrm>
          <a:prstGeom prst="rect">
            <a:avLst/>
          </a:prstGeom>
          <a:noFill/>
        </p:spPr>
        <p:txBody>
          <a:bodyPr wrap="square">
            <a:spAutoFit/>
          </a:bodyPr>
          <a:lstStyle/>
          <a:p>
            <a:r>
              <a:rPr lang="zh-CN" altLang="en-US" sz="3000" dirty="0"/>
              <a:t>https://www.w3schools.com/MySQL/default.asp</a:t>
            </a:r>
          </a:p>
        </p:txBody>
      </p:sp>
      <p:sp>
        <p:nvSpPr>
          <p:cNvPr id="8" name="文本框 7">
            <a:extLst>
              <a:ext uri="{FF2B5EF4-FFF2-40B4-BE49-F238E27FC236}">
                <a16:creationId xmlns:a16="http://schemas.microsoft.com/office/drawing/2014/main" id="{99CD35CC-D107-8C5B-E610-0EB8BB5F58A3}"/>
              </a:ext>
            </a:extLst>
          </p:cNvPr>
          <p:cNvSpPr txBox="1"/>
          <p:nvPr/>
        </p:nvSpPr>
        <p:spPr>
          <a:xfrm>
            <a:off x="2200275" y="5396985"/>
            <a:ext cx="10282236" cy="553998"/>
          </a:xfrm>
          <a:prstGeom prst="rect">
            <a:avLst/>
          </a:prstGeom>
          <a:noFill/>
        </p:spPr>
        <p:txBody>
          <a:bodyPr wrap="square">
            <a:spAutoFit/>
          </a:bodyPr>
          <a:lstStyle/>
          <a:p>
            <a:r>
              <a:rPr lang="zh-CN" altLang="en-US" sz="3000" dirty="0"/>
              <a:t>https://www.mysqltutorial.org/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19936" y="4386262"/>
            <a:ext cx="5382579" cy="1514475"/>
          </a:xfrm>
          <a:prstGeom prst="rect">
            <a:avLst/>
          </a:prstGeom>
        </p:spPr>
        <p:txBody>
          <a:bodyPr lIns="0" tIns="0" rIns="0" bIns="0" rtlCol="0" anchor="t">
            <a:spAutoFit/>
          </a:bodyPr>
          <a:lstStyle/>
          <a:p>
            <a:pPr algn="l">
              <a:lnSpc>
                <a:spcPts val="11999"/>
              </a:lnSpc>
              <a:spcBef>
                <a:spcPct val="0"/>
              </a:spcBef>
            </a:pPr>
            <a:r>
              <a:rPr lang="en-US" sz="9999" b="1">
                <a:solidFill>
                  <a:srgbClr val="000000"/>
                </a:solidFill>
                <a:latin typeface="DM Sans Bold"/>
                <a:ea typeface="DM Sans Bold"/>
                <a:cs typeface="DM Sans Bold"/>
                <a:sym typeface="DM Sans Bold"/>
              </a:rPr>
              <a:t>Thanks</a:t>
            </a:r>
          </a:p>
        </p:txBody>
      </p:sp>
      <p:sp>
        <p:nvSpPr>
          <p:cNvPr id="3" name="Freeform 3"/>
          <p:cNvSpPr/>
          <p:nvPr/>
        </p:nvSpPr>
        <p:spPr>
          <a:xfrm>
            <a:off x="10803571" y="4561585"/>
            <a:ext cx="1200950" cy="1163830"/>
          </a:xfrm>
          <a:custGeom>
            <a:avLst/>
            <a:gdLst/>
            <a:ahLst/>
            <a:cxnLst/>
            <a:rect l="l" t="t" r="r" b="b"/>
            <a:pathLst>
              <a:path w="1200950" h="1163830">
                <a:moveTo>
                  <a:pt x="0" y="0"/>
                </a:moveTo>
                <a:lnTo>
                  <a:pt x="1200950" y="0"/>
                </a:lnTo>
                <a:lnTo>
                  <a:pt x="1200950" y="1163830"/>
                </a:lnTo>
                <a:lnTo>
                  <a:pt x="0" y="1163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29756" y="458469"/>
            <a:ext cx="20222725" cy="873762"/>
          </a:xfrm>
          <a:prstGeom prst="rect">
            <a:avLst/>
          </a:prstGeom>
        </p:spPr>
        <p:txBody>
          <a:bodyPr lIns="0" tIns="0" rIns="0" bIns="0" rtlCol="0" anchor="t">
            <a:spAutoFit/>
          </a:bodyPr>
          <a:lstStyle/>
          <a:p>
            <a:pPr marL="0" lvl="0" indent="0" algn="l">
              <a:lnSpc>
                <a:spcPts val="7519"/>
              </a:lnSpc>
            </a:pPr>
            <a:r>
              <a:rPr lang="en-US" sz="3999" b="1">
                <a:solidFill>
                  <a:srgbClr val="000000"/>
                </a:solidFill>
                <a:latin typeface="DM Sans Bold"/>
                <a:ea typeface="DM Sans Bold"/>
                <a:cs typeface="DM Sans Bold"/>
                <a:sym typeface="DM Sans Bold"/>
              </a:rPr>
              <a:t>De</a:t>
            </a:r>
            <a:r>
              <a:rPr lang="en-US" sz="3999" b="1" u="none" strike="noStrike">
                <a:solidFill>
                  <a:srgbClr val="000000"/>
                </a:solidFill>
                <a:latin typeface="DM Sans Bold"/>
                <a:ea typeface="DM Sans Bold"/>
                <a:cs typeface="DM Sans Bold"/>
                <a:sym typeface="DM Sans Bold"/>
              </a:rPr>
              <a:t>sign Rationale &amp; Tools：</a:t>
            </a:r>
          </a:p>
        </p:txBody>
      </p:sp>
      <p:sp>
        <p:nvSpPr>
          <p:cNvPr id="3" name="Freeform 3"/>
          <p:cNvSpPr/>
          <p:nvPr/>
        </p:nvSpPr>
        <p:spPr>
          <a:xfrm>
            <a:off x="614225" y="2641658"/>
            <a:ext cx="8529775" cy="6313616"/>
          </a:xfrm>
          <a:custGeom>
            <a:avLst/>
            <a:gdLst/>
            <a:ahLst/>
            <a:cxnLst/>
            <a:rect l="l" t="t" r="r" b="b"/>
            <a:pathLst>
              <a:path w="8529775" h="6313616">
                <a:moveTo>
                  <a:pt x="0" y="0"/>
                </a:moveTo>
                <a:lnTo>
                  <a:pt x="8529775" y="0"/>
                </a:lnTo>
                <a:lnTo>
                  <a:pt x="8529775" y="6313617"/>
                </a:lnTo>
                <a:lnTo>
                  <a:pt x="0" y="6313617"/>
                </a:lnTo>
                <a:lnTo>
                  <a:pt x="0" y="0"/>
                </a:lnTo>
                <a:close/>
              </a:path>
            </a:pathLst>
          </a:custGeom>
          <a:blipFill>
            <a:blip r:embed="rId3"/>
            <a:stretch>
              <a:fillRect/>
            </a:stretch>
          </a:blipFill>
        </p:spPr>
      </p:sp>
      <p:sp>
        <p:nvSpPr>
          <p:cNvPr id="4" name="TextBox 4"/>
          <p:cNvSpPr txBox="1"/>
          <p:nvPr/>
        </p:nvSpPr>
        <p:spPr>
          <a:xfrm>
            <a:off x="2120372" y="3344405"/>
            <a:ext cx="5979507" cy="5191125"/>
          </a:xfrm>
          <a:prstGeom prst="rect">
            <a:avLst/>
          </a:prstGeom>
        </p:spPr>
        <p:txBody>
          <a:bodyPr lIns="0" tIns="0" rIns="0" bIns="0" rtlCol="0" anchor="t">
            <a:spAutoFit/>
          </a:bodyPr>
          <a:lstStyle/>
          <a:p>
            <a:pPr algn="l">
              <a:lnSpc>
                <a:spcPts val="3933"/>
              </a:lnSpc>
            </a:pPr>
            <a:r>
              <a:rPr lang="en-US" sz="3278" b="1" spc="78">
                <a:solidFill>
                  <a:srgbClr val="000000"/>
                </a:solidFill>
                <a:latin typeface="DM Sans Bold"/>
                <a:ea typeface="DM Sans Bold"/>
                <a:cs typeface="DM Sans Bold"/>
                <a:sym typeface="DM Sans Bold"/>
              </a:rPr>
              <a:t>An online store backend supporting：</a:t>
            </a:r>
          </a:p>
          <a:p>
            <a:pPr algn="l">
              <a:lnSpc>
                <a:spcPts val="4173"/>
              </a:lnSpc>
            </a:pPr>
            <a:endParaRPr lang="en-US" sz="3278" b="1" spc="78">
              <a:solidFill>
                <a:srgbClr val="000000"/>
              </a:solidFill>
              <a:latin typeface="DM Sans Bold"/>
              <a:ea typeface="DM Sans Bold"/>
              <a:cs typeface="DM Sans Bold"/>
              <a:sym typeface="DM Sans Bold"/>
            </a:endParaRPr>
          </a:p>
          <a:p>
            <a:pPr marL="686180" lvl="1" indent="-343090" algn="l">
              <a:lnSpc>
                <a:spcPts val="5148"/>
              </a:lnSpc>
              <a:buFont typeface="Arial"/>
              <a:buChar char="•"/>
            </a:pPr>
            <a:r>
              <a:rPr lang="en-US" sz="3178" spc="76">
                <a:solidFill>
                  <a:srgbClr val="000000"/>
                </a:solidFill>
                <a:latin typeface="DM Sans"/>
                <a:ea typeface="DM Sans"/>
                <a:cs typeface="DM Sans"/>
                <a:sym typeface="DM Sans"/>
              </a:rPr>
              <a:t>user management</a:t>
            </a:r>
          </a:p>
          <a:p>
            <a:pPr marL="686180" lvl="1" indent="-343090" algn="l">
              <a:lnSpc>
                <a:spcPts val="5148"/>
              </a:lnSpc>
              <a:buFont typeface="Arial"/>
              <a:buChar char="•"/>
            </a:pPr>
            <a:r>
              <a:rPr lang="en-US" sz="3178" spc="76">
                <a:solidFill>
                  <a:srgbClr val="000000"/>
                </a:solidFill>
                <a:latin typeface="DM Sans"/>
                <a:ea typeface="DM Sans"/>
                <a:cs typeface="DM Sans"/>
                <a:sym typeface="DM Sans"/>
              </a:rPr>
              <a:t>product search</a:t>
            </a:r>
          </a:p>
          <a:p>
            <a:pPr marL="686180" lvl="1" indent="-343090" algn="l">
              <a:lnSpc>
                <a:spcPts val="5148"/>
              </a:lnSpc>
              <a:buFont typeface="Arial"/>
              <a:buChar char="•"/>
            </a:pPr>
            <a:r>
              <a:rPr lang="en-US" sz="3178" spc="76">
                <a:solidFill>
                  <a:srgbClr val="000000"/>
                </a:solidFill>
                <a:latin typeface="DM Sans"/>
                <a:ea typeface="DM Sans"/>
                <a:cs typeface="DM Sans"/>
                <a:sym typeface="DM Sans"/>
              </a:rPr>
              <a:t>product viewing</a:t>
            </a:r>
          </a:p>
          <a:p>
            <a:pPr marL="686180" lvl="1" indent="-343090" algn="l">
              <a:lnSpc>
                <a:spcPts val="5148"/>
              </a:lnSpc>
              <a:buFont typeface="Arial"/>
              <a:buChar char="•"/>
            </a:pPr>
            <a:r>
              <a:rPr lang="en-US" sz="3178" spc="76">
                <a:solidFill>
                  <a:srgbClr val="000000"/>
                </a:solidFill>
                <a:latin typeface="DM Sans"/>
                <a:ea typeface="DM Sans"/>
                <a:cs typeface="DM Sans"/>
                <a:sym typeface="DM Sans"/>
              </a:rPr>
              <a:t>cart update</a:t>
            </a:r>
          </a:p>
          <a:p>
            <a:pPr marL="686180" lvl="1" indent="-343090" algn="l">
              <a:lnSpc>
                <a:spcPts val="5148"/>
              </a:lnSpc>
              <a:buFont typeface="Arial"/>
              <a:buChar char="•"/>
            </a:pPr>
            <a:r>
              <a:rPr lang="en-US" sz="3178" spc="76">
                <a:solidFill>
                  <a:srgbClr val="000000"/>
                </a:solidFill>
                <a:latin typeface="DM Sans"/>
                <a:ea typeface="DM Sans"/>
                <a:cs typeface="DM Sans"/>
                <a:sym typeface="DM Sans"/>
              </a:rPr>
              <a:t>order checkout</a:t>
            </a:r>
          </a:p>
          <a:p>
            <a:pPr algn="l">
              <a:lnSpc>
                <a:spcPts val="3500"/>
              </a:lnSpc>
              <a:spcBef>
                <a:spcPct val="0"/>
              </a:spcBef>
            </a:pPr>
            <a:endParaRPr lang="en-US" sz="3178" spc="76">
              <a:solidFill>
                <a:srgbClr val="000000"/>
              </a:solidFill>
              <a:latin typeface="DM Sans"/>
              <a:ea typeface="DM Sans"/>
              <a:cs typeface="DM Sans"/>
              <a:sym typeface="DM Sans"/>
            </a:endParaRPr>
          </a:p>
        </p:txBody>
      </p:sp>
      <p:sp>
        <p:nvSpPr>
          <p:cNvPr id="5" name="Freeform 5"/>
          <p:cNvSpPr/>
          <p:nvPr/>
        </p:nvSpPr>
        <p:spPr>
          <a:xfrm>
            <a:off x="1384293" y="2355226"/>
            <a:ext cx="736079" cy="734827"/>
          </a:xfrm>
          <a:custGeom>
            <a:avLst/>
            <a:gdLst/>
            <a:ahLst/>
            <a:cxnLst/>
            <a:rect l="l" t="t" r="r" b="b"/>
            <a:pathLst>
              <a:path w="736079" h="734827">
                <a:moveTo>
                  <a:pt x="0" y="0"/>
                </a:moveTo>
                <a:lnTo>
                  <a:pt x="736079" y="0"/>
                </a:lnTo>
                <a:lnTo>
                  <a:pt x="736079" y="734827"/>
                </a:lnTo>
                <a:lnTo>
                  <a:pt x="0" y="734827"/>
                </a:lnTo>
                <a:lnTo>
                  <a:pt x="0" y="0"/>
                </a:lnTo>
                <a:close/>
              </a:path>
            </a:pathLst>
          </a:custGeom>
          <a:blipFill>
            <a:blip r:embed="rId4"/>
            <a:stretch>
              <a:fillRect/>
            </a:stretch>
          </a:blipFill>
        </p:spPr>
      </p:sp>
      <p:sp>
        <p:nvSpPr>
          <p:cNvPr id="6" name="TextBox 6"/>
          <p:cNvSpPr txBox="1"/>
          <p:nvPr/>
        </p:nvSpPr>
        <p:spPr>
          <a:xfrm>
            <a:off x="9693950" y="1701333"/>
            <a:ext cx="7832219" cy="7724775"/>
          </a:xfrm>
          <a:prstGeom prst="rect">
            <a:avLst/>
          </a:prstGeom>
        </p:spPr>
        <p:txBody>
          <a:bodyPr lIns="0" tIns="0" rIns="0" bIns="0" rtlCol="0" anchor="t">
            <a:spAutoFit/>
          </a:bodyPr>
          <a:lstStyle/>
          <a:p>
            <a:pPr algn="l">
              <a:lnSpc>
                <a:spcPts val="3722"/>
              </a:lnSpc>
            </a:pPr>
            <a:r>
              <a:rPr lang="en-US" sz="3102" b="1" spc="74">
                <a:solidFill>
                  <a:srgbClr val="000000"/>
                </a:solidFill>
                <a:latin typeface="DM Sans Bold"/>
                <a:ea typeface="DM Sans Bold"/>
                <a:cs typeface="DM Sans Bold"/>
                <a:sym typeface="DM Sans Bold"/>
              </a:rPr>
              <a:t>Backend Framework</a:t>
            </a:r>
          </a:p>
          <a:p>
            <a:pPr marL="604976" lvl="1" indent="-302488" algn="l">
              <a:lnSpc>
                <a:spcPts val="4875"/>
              </a:lnSpc>
              <a:buFont typeface="Arial"/>
              <a:buChar char="•"/>
            </a:pPr>
            <a:r>
              <a:rPr lang="en-US" sz="2802" spc="67">
                <a:solidFill>
                  <a:srgbClr val="000000"/>
                </a:solidFill>
                <a:latin typeface="DM Sans"/>
                <a:ea typeface="DM Sans"/>
                <a:cs typeface="DM Sans"/>
                <a:sym typeface="DM Sans"/>
              </a:rPr>
              <a:t>Spring Boot</a:t>
            </a:r>
          </a:p>
          <a:p>
            <a:pPr marL="604976" lvl="1" indent="-302488" algn="l">
              <a:lnSpc>
                <a:spcPts val="4875"/>
              </a:lnSpc>
              <a:buFont typeface="Arial"/>
              <a:buChar char="•"/>
            </a:pPr>
            <a:r>
              <a:rPr lang="en-US" sz="2802" spc="67">
                <a:solidFill>
                  <a:srgbClr val="000000"/>
                </a:solidFill>
                <a:latin typeface="DM Sans"/>
                <a:ea typeface="DM Sans"/>
                <a:cs typeface="DM Sans"/>
                <a:sym typeface="DM Sans"/>
              </a:rPr>
              <a:t>Built RESTful APIs for all core operations.</a:t>
            </a:r>
          </a:p>
          <a:p>
            <a:pPr algn="l">
              <a:lnSpc>
                <a:spcPts val="4875"/>
              </a:lnSpc>
            </a:pPr>
            <a:endParaRPr lang="en-US" sz="2802" spc="67">
              <a:solidFill>
                <a:srgbClr val="000000"/>
              </a:solidFill>
              <a:latin typeface="DM Sans"/>
              <a:ea typeface="DM Sans"/>
              <a:cs typeface="DM Sans"/>
              <a:sym typeface="DM Sans"/>
            </a:endParaRPr>
          </a:p>
          <a:p>
            <a:pPr algn="l">
              <a:lnSpc>
                <a:spcPts val="5393"/>
              </a:lnSpc>
            </a:pPr>
            <a:r>
              <a:rPr lang="en-US" sz="3099" b="1" spc="74">
                <a:solidFill>
                  <a:srgbClr val="000000"/>
                </a:solidFill>
                <a:latin typeface="DM Sans Bold"/>
                <a:ea typeface="DM Sans Bold"/>
                <a:cs typeface="DM Sans Bold"/>
                <a:sym typeface="DM Sans Bold"/>
              </a:rPr>
              <a:t>Database (MySQL)</a:t>
            </a:r>
          </a:p>
          <a:p>
            <a:pPr marL="604976" lvl="1" indent="-302488" algn="l">
              <a:lnSpc>
                <a:spcPts val="4875"/>
              </a:lnSpc>
              <a:buFont typeface="Arial"/>
              <a:buChar char="•"/>
            </a:pPr>
            <a:r>
              <a:rPr lang="en-US" sz="2802" spc="67">
                <a:solidFill>
                  <a:srgbClr val="000000"/>
                </a:solidFill>
                <a:latin typeface="DM Sans"/>
                <a:ea typeface="DM Sans"/>
                <a:cs typeface="DM Sans"/>
                <a:sym typeface="DM Sans"/>
              </a:rPr>
              <a:t>Managed persistent data with relational integrity and transactional support.</a:t>
            </a:r>
          </a:p>
          <a:p>
            <a:pPr algn="l">
              <a:lnSpc>
                <a:spcPts val="4875"/>
              </a:lnSpc>
            </a:pPr>
            <a:endParaRPr lang="en-US" sz="2802" spc="67">
              <a:solidFill>
                <a:srgbClr val="000000"/>
              </a:solidFill>
              <a:latin typeface="DM Sans"/>
              <a:ea typeface="DM Sans"/>
              <a:cs typeface="DM Sans"/>
              <a:sym typeface="DM Sans"/>
            </a:endParaRPr>
          </a:p>
          <a:p>
            <a:pPr algn="l">
              <a:lnSpc>
                <a:spcPts val="5393"/>
              </a:lnSpc>
            </a:pPr>
            <a:r>
              <a:rPr lang="en-US" sz="3099" b="1" spc="74">
                <a:solidFill>
                  <a:srgbClr val="000000"/>
                </a:solidFill>
                <a:latin typeface="DM Sans Bold"/>
                <a:ea typeface="DM Sans Bold"/>
                <a:cs typeface="DM Sans Bold"/>
                <a:sym typeface="DM Sans Bold"/>
              </a:rPr>
              <a:t>External Integration</a:t>
            </a:r>
          </a:p>
          <a:p>
            <a:pPr marL="604976" lvl="1" indent="-302488" algn="l">
              <a:lnSpc>
                <a:spcPts val="4875"/>
              </a:lnSpc>
              <a:buFont typeface="Arial"/>
              <a:buChar char="•"/>
            </a:pPr>
            <a:r>
              <a:rPr lang="en-US" sz="2802">
                <a:solidFill>
                  <a:srgbClr val="000000"/>
                </a:solidFill>
                <a:latin typeface="DM Sans"/>
                <a:ea typeface="DM Sans"/>
                <a:cs typeface="DM Sans"/>
                <a:sym typeface="DM Sans"/>
              </a:rPr>
              <a:t>eBay API: Simulated real product listings to populate the store, adding realism to inventory and user interactions.</a:t>
            </a:r>
          </a:p>
          <a:p>
            <a:pPr algn="l">
              <a:lnSpc>
                <a:spcPts val="2618"/>
              </a:lnSpc>
              <a:spcBef>
                <a:spcPct val="0"/>
              </a:spcBef>
            </a:pPr>
            <a:endParaRPr lang="en-US" sz="2802">
              <a:solidFill>
                <a:srgbClr val="000000"/>
              </a:solidFill>
              <a:latin typeface="DM Sans"/>
              <a:ea typeface="DM Sans"/>
              <a:cs typeface="DM Sans"/>
              <a:sym typeface="DM Sans"/>
            </a:endParaRPr>
          </a:p>
        </p:txBody>
      </p:sp>
      <p:sp>
        <p:nvSpPr>
          <p:cNvPr id="7" name="Freeform 7"/>
          <p:cNvSpPr/>
          <p:nvPr/>
        </p:nvSpPr>
        <p:spPr>
          <a:xfrm>
            <a:off x="15486347" y="1710858"/>
            <a:ext cx="1772953" cy="930801"/>
          </a:xfrm>
          <a:custGeom>
            <a:avLst/>
            <a:gdLst/>
            <a:ahLst/>
            <a:cxnLst/>
            <a:rect l="l" t="t" r="r" b="b"/>
            <a:pathLst>
              <a:path w="1772953" h="930801">
                <a:moveTo>
                  <a:pt x="0" y="0"/>
                </a:moveTo>
                <a:lnTo>
                  <a:pt x="1772953" y="0"/>
                </a:lnTo>
                <a:lnTo>
                  <a:pt x="1772953" y="930800"/>
                </a:lnTo>
                <a:lnTo>
                  <a:pt x="0" y="930800"/>
                </a:lnTo>
                <a:lnTo>
                  <a:pt x="0" y="0"/>
                </a:lnTo>
                <a:close/>
              </a:path>
            </a:pathLst>
          </a:custGeom>
          <a:blipFill>
            <a:blip r:embed="rId5"/>
            <a:stretch>
              <a:fillRect/>
            </a:stretch>
          </a:blipFill>
        </p:spPr>
      </p:sp>
      <p:sp>
        <p:nvSpPr>
          <p:cNvPr id="8" name="Freeform 8"/>
          <p:cNvSpPr/>
          <p:nvPr/>
        </p:nvSpPr>
        <p:spPr>
          <a:xfrm>
            <a:off x="15930380" y="3686498"/>
            <a:ext cx="1138620" cy="1138620"/>
          </a:xfrm>
          <a:custGeom>
            <a:avLst/>
            <a:gdLst/>
            <a:ahLst/>
            <a:cxnLst/>
            <a:rect l="l" t="t" r="r" b="b"/>
            <a:pathLst>
              <a:path w="1138620" h="1138620">
                <a:moveTo>
                  <a:pt x="0" y="0"/>
                </a:moveTo>
                <a:lnTo>
                  <a:pt x="1138620" y="0"/>
                </a:lnTo>
                <a:lnTo>
                  <a:pt x="1138620" y="1138621"/>
                </a:lnTo>
                <a:lnTo>
                  <a:pt x="0" y="1138621"/>
                </a:lnTo>
                <a:lnTo>
                  <a:pt x="0" y="0"/>
                </a:lnTo>
                <a:close/>
              </a:path>
            </a:pathLst>
          </a:custGeom>
          <a:blipFill>
            <a:blip r:embed="rId6"/>
            <a:stretch>
              <a:fillRect/>
            </a:stretch>
          </a:blipFill>
        </p:spPr>
      </p:sp>
      <p:sp>
        <p:nvSpPr>
          <p:cNvPr id="9" name="Freeform 9"/>
          <p:cNvSpPr/>
          <p:nvPr/>
        </p:nvSpPr>
        <p:spPr>
          <a:xfrm>
            <a:off x="15740080" y="6565493"/>
            <a:ext cx="1519220" cy="609587"/>
          </a:xfrm>
          <a:custGeom>
            <a:avLst/>
            <a:gdLst/>
            <a:ahLst/>
            <a:cxnLst/>
            <a:rect l="l" t="t" r="r" b="b"/>
            <a:pathLst>
              <a:path w="1519220" h="609587">
                <a:moveTo>
                  <a:pt x="0" y="0"/>
                </a:moveTo>
                <a:lnTo>
                  <a:pt x="1519220" y="0"/>
                </a:lnTo>
                <a:lnTo>
                  <a:pt x="1519220" y="609587"/>
                </a:lnTo>
                <a:lnTo>
                  <a:pt x="0" y="609587"/>
                </a:lnTo>
                <a:lnTo>
                  <a:pt x="0" y="0"/>
                </a:lnTo>
                <a:close/>
              </a:path>
            </a:pathLst>
          </a:custGeom>
          <a:blipFill>
            <a:blip r:embed="rId7"/>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338318" y="190500"/>
          <a:ext cx="15920982" cy="9905998"/>
        </p:xfrm>
        <a:graphic>
          <a:graphicData uri="http://schemas.openxmlformats.org/drawingml/2006/table">
            <a:tbl>
              <a:tblPr/>
              <a:tblGrid>
                <a:gridCol w="3728328">
                  <a:extLst>
                    <a:ext uri="{9D8B030D-6E8A-4147-A177-3AD203B41FA5}">
                      <a16:colId xmlns:a16="http://schemas.microsoft.com/office/drawing/2014/main" val="20000"/>
                    </a:ext>
                  </a:extLst>
                </a:gridCol>
                <a:gridCol w="3728328">
                  <a:extLst>
                    <a:ext uri="{9D8B030D-6E8A-4147-A177-3AD203B41FA5}">
                      <a16:colId xmlns:a16="http://schemas.microsoft.com/office/drawing/2014/main" val="20001"/>
                    </a:ext>
                  </a:extLst>
                </a:gridCol>
                <a:gridCol w="8464326">
                  <a:extLst>
                    <a:ext uri="{9D8B030D-6E8A-4147-A177-3AD203B41FA5}">
                      <a16:colId xmlns:a16="http://schemas.microsoft.com/office/drawing/2014/main" val="20002"/>
                    </a:ext>
                  </a:extLst>
                </a:gridCol>
              </a:tblGrid>
              <a:tr h="744382">
                <a:tc>
                  <a:txBody>
                    <a:bodyPr/>
                    <a:lstStyle/>
                    <a:p>
                      <a:pPr algn="l">
                        <a:lnSpc>
                          <a:spcPts val="4199"/>
                        </a:lnSpc>
                        <a:defRPr/>
                      </a:pPr>
                      <a:r>
                        <a:rPr lang="en-US" sz="2999" b="1">
                          <a:solidFill>
                            <a:srgbClr val="000000"/>
                          </a:solidFill>
                          <a:latin typeface="DM Sans Bold"/>
                          <a:ea typeface="DM Sans Bold"/>
                          <a:cs typeface="DM Sans Bold"/>
                          <a:sym typeface="DM Sans Bold"/>
                        </a:rPr>
                        <a:t>HTTP Method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199"/>
                        </a:lnSpc>
                        <a:defRPr/>
                      </a:pPr>
                      <a:r>
                        <a:rPr lang="en-US" sz="2999" b="1">
                          <a:solidFill>
                            <a:srgbClr val="000000"/>
                          </a:solidFill>
                          <a:latin typeface="DM Sans Bold"/>
                          <a:ea typeface="DM Sans Bold"/>
                          <a:cs typeface="DM Sans Bold"/>
                          <a:sym typeface="DM Sans Bold"/>
                        </a:rPr>
                        <a:t>Endpoint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199"/>
                        </a:lnSpc>
                        <a:defRPr/>
                      </a:pPr>
                      <a:r>
                        <a:rPr lang="en-US" sz="2999" b="1">
                          <a:solidFill>
                            <a:srgbClr val="000000"/>
                          </a:solidFill>
                          <a:latin typeface="DM Sans Bold"/>
                          <a:ea typeface="DM Sans Bold"/>
                          <a:cs typeface="DM Sans Bold"/>
                          <a:sym typeface="DM Sans Bold"/>
                        </a:rPr>
                        <a:t>Functionality</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/cart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all cart entries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/cart/{user_id}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cart by user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72601">
                <a:tc>
                  <a:txBody>
                    <a:bodyPr/>
                    <a:lstStyle/>
                    <a:p>
                      <a:pPr algn="l">
                        <a:lnSpc>
                          <a:spcPts val="2939"/>
                        </a:lnSpc>
                        <a:defRPr/>
                      </a:pPr>
                      <a:r>
                        <a:rPr lang="en-US" sz="2099">
                          <a:solidFill>
                            <a:srgbClr val="000000"/>
                          </a:solidFill>
                          <a:latin typeface="DM Sans"/>
                          <a:ea typeface="DM Sans"/>
                          <a:cs typeface="DM Sans"/>
                          <a:sym typeface="DM Sans"/>
                        </a:rPr>
                        <a:t>POST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/cart/update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Update a cart item</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72601">
                <a:tc>
                  <a:txBody>
                    <a:bodyPr/>
                    <a:lstStyle/>
                    <a:p>
                      <a:pPr algn="l">
                        <a:lnSpc>
                          <a:spcPts val="2940"/>
                        </a:lnSpc>
                        <a:defRPr/>
                      </a:pPr>
                      <a:r>
                        <a:rPr lang="en-US" sz="2100">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/item</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all items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72601">
                <a:tc>
                  <a:txBody>
                    <a:bodyPr/>
                    <a:lstStyle/>
                    <a:p>
                      <a:pPr algn="l">
                        <a:lnSpc>
                          <a:spcPts val="2939"/>
                        </a:lnSpc>
                        <a:defRPr/>
                      </a:pPr>
                      <a:r>
                        <a:rPr lang="en-US" sz="2099">
                          <a:solidFill>
                            <a:srgbClr val="000000"/>
                          </a:solidFill>
                          <a:latin typeface="DM Sans"/>
                          <a:ea typeface="DM Sans"/>
                          <a:cs typeface="DM Sans"/>
                          <a:sym typeface="DM Sans"/>
                        </a:rPr>
                        <a:t>POST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/item/add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Add a new item</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/item/id/{id}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item by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/item/search/{name}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Search item by name (case-insensitive)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72601">
                <a:tc>
                  <a:txBody>
                    <a:bodyPr/>
                    <a:lstStyle/>
                    <a:p>
                      <a:pPr algn="l">
                        <a:lnSpc>
                          <a:spcPts val="2939"/>
                        </a:lnSpc>
                        <a:defRPr/>
                      </a:pPr>
                      <a:r>
                        <a:rPr lang="en-US" sz="2099">
                          <a:solidFill>
                            <a:srgbClr val="000000"/>
                          </a:solidFill>
                          <a:latin typeface="DM Sans"/>
                          <a:ea typeface="DM Sans"/>
                          <a:cs typeface="DM Sans"/>
                          <a:sym typeface="DM Sans"/>
                        </a:rPr>
                        <a:t>PUT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/item/update/{id}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Update item by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/order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all orders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/order/{user_id}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orders by user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572601">
                <a:tc>
                  <a:txBody>
                    <a:bodyPr/>
                    <a:lstStyle/>
                    <a:p>
                      <a:pPr algn="l">
                        <a:lnSpc>
                          <a:spcPts val="2939"/>
                        </a:lnSpc>
                        <a:defRPr/>
                      </a:pPr>
                      <a:r>
                        <a:rPr lang="en-US" sz="2099">
                          <a:solidFill>
                            <a:srgbClr val="000000"/>
                          </a:solidFill>
                          <a:latin typeface="DM Sans"/>
                          <a:ea typeface="DM Sans"/>
                          <a:cs typeface="DM Sans"/>
                          <a:sym typeface="DM Sans"/>
                        </a:rPr>
                        <a:t>POST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/checkout/{user_id}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Checkout user's cart, generate order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572601">
                <a:tc>
                  <a:txBody>
                    <a:bodyPr/>
                    <a:lstStyle/>
                    <a:p>
                      <a:pPr algn="l">
                        <a:lnSpc>
                          <a:spcPts val="2939"/>
                        </a:lnSpc>
                        <a:defRPr/>
                      </a:pPr>
                      <a:r>
                        <a:rPr lang="en-US" sz="2099">
                          <a:solidFill>
                            <a:srgbClr val="000000"/>
                          </a:solidFill>
                          <a:latin typeface="DM Sans"/>
                          <a:ea typeface="DM Sans"/>
                          <a:cs typeface="DM Sans"/>
                          <a:sym typeface="DM Sans"/>
                        </a:rPr>
                        <a:t>DELETE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/order/delete/{order_id}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Delete an order by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/user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all users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572601">
                <a:tc>
                  <a:txBody>
                    <a:bodyPr/>
                    <a:lstStyle/>
                    <a:p>
                      <a:pPr algn="l">
                        <a:lnSpc>
                          <a:spcPts val="2939"/>
                        </a:lnSpc>
                        <a:defRPr/>
                      </a:pPr>
                      <a:r>
                        <a:rPr lang="en-US" sz="2099">
                          <a:solidFill>
                            <a:srgbClr val="000000"/>
                          </a:solidFill>
                          <a:latin typeface="DM Sans"/>
                          <a:ea typeface="DM Sans"/>
                          <a:cs typeface="DM Sans"/>
                          <a:sym typeface="DM Sans"/>
                        </a:rPr>
                        <a:t>POST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/user/{id}/{name}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Create a new user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/user/{id}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user by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572601">
                <a:tc>
                  <a:txBody>
                    <a:bodyPr/>
                    <a:lstStyle/>
                    <a:p>
                      <a:pPr algn="l">
                        <a:lnSpc>
                          <a:spcPts val="2939"/>
                        </a:lnSpc>
                        <a:defRPr/>
                      </a:pPr>
                      <a:r>
                        <a:rPr lang="en-US" sz="2099">
                          <a:solidFill>
                            <a:srgbClr val="000000"/>
                          </a:solidFill>
                          <a:latin typeface="DM Sans"/>
                          <a:ea typeface="DM Sans"/>
                          <a:cs typeface="DM Sans"/>
                          <a:sym typeface="DM Sans"/>
                        </a:rPr>
                        <a:t>DELETE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/user/{id}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Delete user by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338318" y="190500"/>
          <a:ext cx="15920982" cy="9905998"/>
        </p:xfrm>
        <a:graphic>
          <a:graphicData uri="http://schemas.openxmlformats.org/drawingml/2006/table">
            <a:tbl>
              <a:tblPr/>
              <a:tblGrid>
                <a:gridCol w="3728328">
                  <a:extLst>
                    <a:ext uri="{9D8B030D-6E8A-4147-A177-3AD203B41FA5}">
                      <a16:colId xmlns:a16="http://schemas.microsoft.com/office/drawing/2014/main" val="20000"/>
                    </a:ext>
                  </a:extLst>
                </a:gridCol>
                <a:gridCol w="3728328">
                  <a:extLst>
                    <a:ext uri="{9D8B030D-6E8A-4147-A177-3AD203B41FA5}">
                      <a16:colId xmlns:a16="http://schemas.microsoft.com/office/drawing/2014/main" val="20001"/>
                    </a:ext>
                  </a:extLst>
                </a:gridCol>
                <a:gridCol w="8464326">
                  <a:extLst>
                    <a:ext uri="{9D8B030D-6E8A-4147-A177-3AD203B41FA5}">
                      <a16:colId xmlns:a16="http://schemas.microsoft.com/office/drawing/2014/main" val="20002"/>
                    </a:ext>
                  </a:extLst>
                </a:gridCol>
              </a:tblGrid>
              <a:tr h="744382">
                <a:tc>
                  <a:txBody>
                    <a:bodyPr/>
                    <a:lstStyle/>
                    <a:p>
                      <a:pPr algn="l">
                        <a:lnSpc>
                          <a:spcPts val="4199"/>
                        </a:lnSpc>
                        <a:defRPr/>
                      </a:pPr>
                      <a:r>
                        <a:rPr lang="en-US" sz="2999" b="1">
                          <a:solidFill>
                            <a:srgbClr val="000000"/>
                          </a:solidFill>
                          <a:latin typeface="DM Sans Bold"/>
                          <a:ea typeface="DM Sans Bold"/>
                          <a:cs typeface="DM Sans Bold"/>
                          <a:sym typeface="DM Sans Bold"/>
                        </a:rPr>
                        <a:t>HTTP Method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199"/>
                        </a:lnSpc>
                        <a:defRPr/>
                      </a:pPr>
                      <a:r>
                        <a:rPr lang="en-US" sz="2999" b="1">
                          <a:solidFill>
                            <a:srgbClr val="000000"/>
                          </a:solidFill>
                          <a:latin typeface="DM Sans Bold"/>
                          <a:ea typeface="DM Sans Bold"/>
                          <a:cs typeface="DM Sans Bold"/>
                          <a:sym typeface="DM Sans Bold"/>
                        </a:rPr>
                        <a:t>Endpoint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199"/>
                        </a:lnSpc>
                        <a:defRPr/>
                      </a:pPr>
                      <a:r>
                        <a:rPr lang="en-US" sz="2999" b="1">
                          <a:solidFill>
                            <a:srgbClr val="000000"/>
                          </a:solidFill>
                          <a:latin typeface="DM Sans Bold"/>
                          <a:ea typeface="DM Sans Bold"/>
                          <a:cs typeface="DM Sans Bold"/>
                          <a:sym typeface="DM Sans Bold"/>
                        </a:rPr>
                        <a:t>Functionality</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/cart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all cart entries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/cart/{user_id}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cart by user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72601">
                <a:tc>
                  <a:txBody>
                    <a:bodyPr/>
                    <a:lstStyle/>
                    <a:p>
                      <a:pPr algn="l">
                        <a:lnSpc>
                          <a:spcPts val="2939"/>
                        </a:lnSpc>
                        <a:defRPr/>
                      </a:pPr>
                      <a:r>
                        <a:rPr lang="en-US" sz="2099">
                          <a:solidFill>
                            <a:srgbClr val="000000"/>
                          </a:solidFill>
                          <a:latin typeface="DM Sans"/>
                          <a:ea typeface="DM Sans"/>
                          <a:cs typeface="DM Sans"/>
                          <a:sym typeface="DM Sans"/>
                        </a:rPr>
                        <a:t>POST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/cart/update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Update a cart item</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72601">
                <a:tc>
                  <a:txBody>
                    <a:bodyPr/>
                    <a:lstStyle/>
                    <a:p>
                      <a:pPr algn="l">
                        <a:lnSpc>
                          <a:spcPts val="2940"/>
                        </a:lnSpc>
                        <a:defRPr/>
                      </a:pPr>
                      <a:r>
                        <a:rPr lang="en-US" sz="2100">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/item</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all items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72601">
                <a:tc>
                  <a:txBody>
                    <a:bodyPr/>
                    <a:lstStyle/>
                    <a:p>
                      <a:pPr algn="l">
                        <a:lnSpc>
                          <a:spcPts val="2939"/>
                        </a:lnSpc>
                        <a:defRPr/>
                      </a:pPr>
                      <a:r>
                        <a:rPr lang="en-US" sz="2099">
                          <a:solidFill>
                            <a:srgbClr val="000000"/>
                          </a:solidFill>
                          <a:latin typeface="DM Sans"/>
                          <a:ea typeface="DM Sans"/>
                          <a:cs typeface="DM Sans"/>
                          <a:sym typeface="DM Sans"/>
                        </a:rPr>
                        <a:t>POST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/item/add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Add a new item</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/item/id/{id}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item by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/item/search/{name}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Search item by name (case-insensitive)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72601">
                <a:tc>
                  <a:txBody>
                    <a:bodyPr/>
                    <a:lstStyle/>
                    <a:p>
                      <a:pPr algn="l">
                        <a:lnSpc>
                          <a:spcPts val="2939"/>
                        </a:lnSpc>
                        <a:defRPr/>
                      </a:pPr>
                      <a:r>
                        <a:rPr lang="en-US" sz="2099">
                          <a:solidFill>
                            <a:srgbClr val="000000"/>
                          </a:solidFill>
                          <a:latin typeface="DM Sans"/>
                          <a:ea typeface="DM Sans"/>
                          <a:cs typeface="DM Sans"/>
                          <a:sym typeface="DM Sans"/>
                        </a:rPr>
                        <a:t>PUT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/item/update/{id}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Update item by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/order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all orders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/order/{user_id}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orders by user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572601">
                <a:tc>
                  <a:txBody>
                    <a:bodyPr/>
                    <a:lstStyle/>
                    <a:p>
                      <a:pPr algn="l">
                        <a:lnSpc>
                          <a:spcPts val="2939"/>
                        </a:lnSpc>
                        <a:defRPr/>
                      </a:pPr>
                      <a:r>
                        <a:rPr lang="en-US" sz="2099">
                          <a:solidFill>
                            <a:srgbClr val="000000"/>
                          </a:solidFill>
                          <a:latin typeface="DM Sans"/>
                          <a:ea typeface="DM Sans"/>
                          <a:cs typeface="DM Sans"/>
                          <a:sym typeface="DM Sans"/>
                        </a:rPr>
                        <a:t>POST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/checkout/{user_id}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Checkout user's cart, generate order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572601">
                <a:tc>
                  <a:txBody>
                    <a:bodyPr/>
                    <a:lstStyle/>
                    <a:p>
                      <a:pPr algn="l">
                        <a:lnSpc>
                          <a:spcPts val="2939"/>
                        </a:lnSpc>
                        <a:defRPr/>
                      </a:pPr>
                      <a:r>
                        <a:rPr lang="en-US" sz="2099">
                          <a:solidFill>
                            <a:srgbClr val="000000"/>
                          </a:solidFill>
                          <a:latin typeface="DM Sans"/>
                          <a:ea typeface="DM Sans"/>
                          <a:cs typeface="DM Sans"/>
                          <a:sym typeface="DM Sans"/>
                        </a:rPr>
                        <a:t>DELETE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/order/delete/{order_id}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Delete an order by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/user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all users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572601">
                <a:tc>
                  <a:txBody>
                    <a:bodyPr/>
                    <a:lstStyle/>
                    <a:p>
                      <a:pPr algn="l">
                        <a:lnSpc>
                          <a:spcPts val="2939"/>
                        </a:lnSpc>
                        <a:defRPr/>
                      </a:pPr>
                      <a:r>
                        <a:rPr lang="en-US" sz="2099">
                          <a:solidFill>
                            <a:srgbClr val="000000"/>
                          </a:solidFill>
                          <a:latin typeface="DM Sans"/>
                          <a:ea typeface="DM Sans"/>
                          <a:cs typeface="DM Sans"/>
                          <a:sym typeface="DM Sans"/>
                        </a:rPr>
                        <a:t>POST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/user/{id}/{name}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Create a new user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/user/{id}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user by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572601">
                <a:tc>
                  <a:txBody>
                    <a:bodyPr/>
                    <a:lstStyle/>
                    <a:p>
                      <a:pPr algn="l">
                        <a:lnSpc>
                          <a:spcPts val="2939"/>
                        </a:lnSpc>
                        <a:defRPr/>
                      </a:pPr>
                      <a:r>
                        <a:rPr lang="en-US" sz="2099">
                          <a:solidFill>
                            <a:srgbClr val="000000"/>
                          </a:solidFill>
                          <a:latin typeface="DM Sans"/>
                          <a:ea typeface="DM Sans"/>
                          <a:cs typeface="DM Sans"/>
                          <a:sym typeface="DM Sans"/>
                        </a:rPr>
                        <a:t>DELETE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/user/{id}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Delete user by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grpSp>
        <p:nvGrpSpPr>
          <p:cNvPr id="3" name="Group 3"/>
          <p:cNvGrpSpPr/>
          <p:nvPr/>
        </p:nvGrpSpPr>
        <p:grpSpPr>
          <a:xfrm>
            <a:off x="814748" y="5538616"/>
            <a:ext cx="16968123" cy="2227841"/>
            <a:chOff x="0" y="0"/>
            <a:chExt cx="4468971" cy="586757"/>
          </a:xfrm>
        </p:grpSpPr>
        <p:sp>
          <p:nvSpPr>
            <p:cNvPr id="4" name="Freeform 4"/>
            <p:cNvSpPr/>
            <p:nvPr/>
          </p:nvSpPr>
          <p:spPr>
            <a:xfrm>
              <a:off x="0" y="0"/>
              <a:ext cx="4468971" cy="586757"/>
            </a:xfrm>
            <a:custGeom>
              <a:avLst/>
              <a:gdLst/>
              <a:ahLst/>
              <a:cxnLst/>
              <a:rect l="l" t="t" r="r" b="b"/>
              <a:pathLst>
                <a:path w="4468971" h="586757">
                  <a:moveTo>
                    <a:pt x="0" y="0"/>
                  </a:moveTo>
                  <a:lnTo>
                    <a:pt x="4468971" y="0"/>
                  </a:lnTo>
                  <a:lnTo>
                    <a:pt x="4468971" y="586757"/>
                  </a:lnTo>
                  <a:lnTo>
                    <a:pt x="0" y="586757"/>
                  </a:lnTo>
                  <a:close/>
                </a:path>
              </a:pathLst>
            </a:custGeom>
            <a:solidFill>
              <a:srgbClr val="000000">
                <a:alpha val="0"/>
              </a:srgbClr>
            </a:solidFill>
            <a:ln w="38100" cap="sq">
              <a:solidFill>
                <a:srgbClr val="F4592F"/>
              </a:solidFill>
              <a:prstDash val="dash"/>
              <a:miter/>
            </a:ln>
          </p:spPr>
        </p:sp>
        <p:sp>
          <p:nvSpPr>
            <p:cNvPr id="5" name="TextBox 5"/>
            <p:cNvSpPr txBox="1"/>
            <p:nvPr/>
          </p:nvSpPr>
          <p:spPr>
            <a:xfrm>
              <a:off x="0" y="0"/>
              <a:ext cx="4468971" cy="586757"/>
            </a:xfrm>
            <a:prstGeom prst="rect">
              <a:avLst/>
            </a:prstGeom>
          </p:spPr>
          <p:txBody>
            <a:bodyPr lIns="50800" tIns="50800" rIns="50800" bIns="50800" rtlCol="0" anchor="ctr"/>
            <a:lstStyle/>
            <a:p>
              <a:pPr algn="ctr">
                <a:lnSpc>
                  <a:spcPts val="311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id="3" name="Freeform 3"/>
          <p:cNvSpPr/>
          <p:nvPr/>
        </p:nvSpPr>
        <p:spPr>
          <a:xfrm rot="-533606">
            <a:off x="11707107" y="8963117"/>
            <a:ext cx="4838553" cy="955614"/>
          </a:xfrm>
          <a:custGeom>
            <a:avLst/>
            <a:gdLst/>
            <a:ahLst/>
            <a:cxnLst/>
            <a:rect l="l" t="t" r="r" b="b"/>
            <a:pathLst>
              <a:path w="4838553" h="955614">
                <a:moveTo>
                  <a:pt x="0" y="0"/>
                </a:moveTo>
                <a:lnTo>
                  <a:pt x="4838554" y="0"/>
                </a:lnTo>
                <a:lnTo>
                  <a:pt x="4838554" y="955614"/>
                </a:lnTo>
                <a:lnTo>
                  <a:pt x="0" y="955614"/>
                </a:lnTo>
                <a:lnTo>
                  <a:pt x="0" y="0"/>
                </a:lnTo>
                <a:close/>
              </a:path>
            </a:pathLst>
          </a:custGeom>
          <a:blipFill>
            <a:blip r:embed="rId3"/>
            <a:stretch>
              <a:fillRect/>
            </a:stretch>
          </a:blipFill>
        </p:spPr>
      </p:sp>
      <p:sp>
        <p:nvSpPr>
          <p:cNvPr id="4" name="Freeform 4"/>
          <p:cNvSpPr/>
          <p:nvPr/>
        </p:nvSpPr>
        <p:spPr>
          <a:xfrm rot="114411">
            <a:off x="817121" y="154260"/>
            <a:ext cx="9498257" cy="13605495"/>
          </a:xfrm>
          <a:custGeom>
            <a:avLst/>
            <a:gdLst/>
            <a:ahLst/>
            <a:cxnLst/>
            <a:rect l="l" t="t" r="r" b="b"/>
            <a:pathLst>
              <a:path w="9498257" h="13605495">
                <a:moveTo>
                  <a:pt x="0" y="0"/>
                </a:moveTo>
                <a:lnTo>
                  <a:pt x="9498257" y="0"/>
                </a:lnTo>
                <a:lnTo>
                  <a:pt x="9498257" y="13605495"/>
                </a:lnTo>
                <a:lnTo>
                  <a:pt x="0" y="13605495"/>
                </a:lnTo>
                <a:lnTo>
                  <a:pt x="0" y="0"/>
                </a:lnTo>
                <a:close/>
              </a:path>
            </a:pathLst>
          </a:custGeom>
          <a:blipFill>
            <a:blip r:embed="rId4"/>
            <a:stretch>
              <a:fillRect b="-8932"/>
            </a:stretch>
          </a:blipFill>
        </p:spPr>
      </p:sp>
      <p:sp>
        <p:nvSpPr>
          <p:cNvPr id="5" name="Freeform 5"/>
          <p:cNvSpPr/>
          <p:nvPr/>
        </p:nvSpPr>
        <p:spPr>
          <a:xfrm rot="864167">
            <a:off x="8713914" y="5143500"/>
            <a:ext cx="3650390" cy="4991987"/>
          </a:xfrm>
          <a:custGeom>
            <a:avLst/>
            <a:gdLst/>
            <a:ahLst/>
            <a:cxnLst/>
            <a:rect l="l" t="t" r="r" b="b"/>
            <a:pathLst>
              <a:path w="3650390" h="4991987">
                <a:moveTo>
                  <a:pt x="0" y="0"/>
                </a:moveTo>
                <a:lnTo>
                  <a:pt x="3650390" y="0"/>
                </a:lnTo>
                <a:lnTo>
                  <a:pt x="3650390" y="4991987"/>
                </a:lnTo>
                <a:lnTo>
                  <a:pt x="0" y="4991987"/>
                </a:lnTo>
                <a:lnTo>
                  <a:pt x="0" y="0"/>
                </a:lnTo>
                <a:close/>
              </a:path>
            </a:pathLst>
          </a:custGeom>
          <a:blipFill>
            <a:blip r:embed="rId5"/>
            <a:stretch>
              <a:fillRect/>
            </a:stretch>
          </a:blipFill>
        </p:spPr>
      </p:sp>
      <p:sp>
        <p:nvSpPr>
          <p:cNvPr id="6" name="Freeform 6"/>
          <p:cNvSpPr/>
          <p:nvPr/>
        </p:nvSpPr>
        <p:spPr>
          <a:xfrm rot="9154393">
            <a:off x="8886229" y="3851627"/>
            <a:ext cx="515542" cy="2100354"/>
          </a:xfrm>
          <a:custGeom>
            <a:avLst/>
            <a:gdLst/>
            <a:ahLst/>
            <a:cxnLst/>
            <a:rect l="l" t="t" r="r" b="b"/>
            <a:pathLst>
              <a:path w="515542" h="2100354">
                <a:moveTo>
                  <a:pt x="0" y="0"/>
                </a:moveTo>
                <a:lnTo>
                  <a:pt x="515542" y="0"/>
                </a:lnTo>
                <a:lnTo>
                  <a:pt x="515542" y="2100354"/>
                </a:lnTo>
                <a:lnTo>
                  <a:pt x="0" y="21003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2898174" y="4167537"/>
            <a:ext cx="8764151" cy="3289965"/>
          </a:xfrm>
          <a:prstGeom prst="rect">
            <a:avLst/>
          </a:prstGeom>
        </p:spPr>
        <p:txBody>
          <a:bodyPr lIns="0" tIns="0" rIns="0" bIns="0" rtlCol="0" anchor="t">
            <a:spAutoFit/>
          </a:bodyPr>
          <a:lstStyle/>
          <a:p>
            <a:pPr marL="0" lvl="0" indent="0" algn="just">
              <a:lnSpc>
                <a:spcPts val="8753"/>
              </a:lnSpc>
              <a:spcBef>
                <a:spcPct val="0"/>
              </a:spcBef>
            </a:pPr>
            <a:r>
              <a:rPr lang="en-US" sz="6682" u="none" strike="noStrike">
                <a:solidFill>
                  <a:srgbClr val="000000"/>
                </a:solidFill>
                <a:latin typeface="Dekko"/>
                <a:ea typeface="Dekko"/>
                <a:cs typeface="Dekko"/>
                <a:sym typeface="Dekko"/>
              </a:rPr>
              <a:t>Flour  </a:t>
            </a:r>
          </a:p>
          <a:p>
            <a:pPr marL="0" lvl="0" indent="0" algn="just">
              <a:lnSpc>
                <a:spcPts val="8753"/>
              </a:lnSpc>
              <a:spcBef>
                <a:spcPct val="0"/>
              </a:spcBef>
            </a:pPr>
            <a:r>
              <a:rPr lang="en-US" sz="6682" u="none" strike="noStrike">
                <a:solidFill>
                  <a:srgbClr val="000000"/>
                </a:solidFill>
                <a:latin typeface="Dekko"/>
                <a:ea typeface="Dekko"/>
                <a:cs typeface="Dekko"/>
                <a:sym typeface="Dekko"/>
              </a:rPr>
              <a:t>Milk </a:t>
            </a:r>
          </a:p>
          <a:p>
            <a:pPr marL="0" lvl="0" indent="0" algn="just">
              <a:lnSpc>
                <a:spcPts val="8753"/>
              </a:lnSpc>
              <a:spcBef>
                <a:spcPct val="0"/>
              </a:spcBef>
            </a:pPr>
            <a:r>
              <a:rPr lang="en-US" sz="6682" u="none" strike="noStrike">
                <a:solidFill>
                  <a:srgbClr val="000000"/>
                </a:solidFill>
                <a:latin typeface="Dekko"/>
                <a:ea typeface="Dekko"/>
                <a:cs typeface="Dekko"/>
                <a:sym typeface="Dekko"/>
              </a:rPr>
              <a:t>Syrup</a:t>
            </a:r>
          </a:p>
        </p:txBody>
      </p:sp>
      <p:sp>
        <p:nvSpPr>
          <p:cNvPr id="8" name="TextBox 8"/>
          <p:cNvSpPr txBox="1"/>
          <p:nvPr/>
        </p:nvSpPr>
        <p:spPr>
          <a:xfrm>
            <a:off x="11336996" y="3803309"/>
            <a:ext cx="6129794" cy="814181"/>
          </a:xfrm>
          <a:prstGeom prst="rect">
            <a:avLst/>
          </a:prstGeom>
        </p:spPr>
        <p:txBody>
          <a:bodyPr lIns="0" tIns="0" rIns="0" bIns="0" rtlCol="0" anchor="t">
            <a:spAutoFit/>
          </a:bodyPr>
          <a:lstStyle/>
          <a:p>
            <a:pPr algn="ctr">
              <a:lnSpc>
                <a:spcPts val="6637"/>
              </a:lnSpc>
              <a:spcBef>
                <a:spcPct val="0"/>
              </a:spcBef>
            </a:pPr>
            <a:r>
              <a:rPr lang="en-US" sz="5066">
                <a:solidFill>
                  <a:srgbClr val="000000"/>
                </a:solidFill>
                <a:latin typeface="Dekko"/>
                <a:ea typeface="Dekko"/>
                <a:cs typeface="Dekko"/>
                <a:sym typeface="Dekko"/>
              </a:rPr>
              <a:t>Come shopping with me!</a:t>
            </a:r>
          </a:p>
        </p:txBody>
      </p:sp>
      <p:sp>
        <p:nvSpPr>
          <p:cNvPr id="9" name="TextBox 9"/>
          <p:cNvSpPr txBox="1"/>
          <p:nvPr/>
        </p:nvSpPr>
        <p:spPr>
          <a:xfrm>
            <a:off x="-1633996" y="2135447"/>
            <a:ext cx="10948972" cy="2098765"/>
          </a:xfrm>
          <a:prstGeom prst="rect">
            <a:avLst/>
          </a:prstGeom>
        </p:spPr>
        <p:txBody>
          <a:bodyPr lIns="0" tIns="0" rIns="0" bIns="0" rtlCol="0" anchor="t">
            <a:spAutoFit/>
          </a:bodyPr>
          <a:lstStyle/>
          <a:p>
            <a:pPr marL="0" lvl="0" indent="0" algn="ctr">
              <a:lnSpc>
                <a:spcPts val="8413"/>
              </a:lnSpc>
              <a:spcBef>
                <a:spcPct val="0"/>
              </a:spcBef>
            </a:pPr>
            <a:r>
              <a:rPr lang="en-US" sz="6422" u="none" strike="noStrike">
                <a:solidFill>
                  <a:srgbClr val="000000"/>
                </a:solidFill>
                <a:latin typeface="Dekko"/>
                <a:ea typeface="Dekko"/>
                <a:cs typeface="Dekko"/>
                <a:sym typeface="Dekko"/>
              </a:rPr>
              <a:t>Shopping List</a:t>
            </a:r>
          </a:p>
          <a:p>
            <a:pPr marL="0" lvl="0" indent="0" algn="ctr">
              <a:lnSpc>
                <a:spcPts val="8413"/>
              </a:lnSpc>
              <a:spcBef>
                <a:spcPct val="0"/>
              </a:spcBef>
            </a:pPr>
            <a:endParaRPr lang="en-US" sz="6422" u="none" strike="noStrike">
              <a:solidFill>
                <a:srgbClr val="000000"/>
              </a:solidFill>
              <a:latin typeface="Dekko"/>
              <a:ea typeface="Dekko"/>
              <a:cs typeface="Dekko"/>
              <a:sym typeface="Dekko"/>
            </a:endParaRPr>
          </a:p>
        </p:txBody>
      </p:sp>
      <p:pic>
        <p:nvPicPr>
          <p:cNvPr id="10" name="Picture 10"/>
          <p:cNvPicPr>
            <a:picLocks noChangeAspect="1"/>
          </p:cNvPicPr>
          <p:nvPr/>
        </p:nvPicPr>
        <p:blipFill>
          <a:blip r:embed="rId8"/>
          <a:srcRect/>
          <a:stretch>
            <a:fillRect/>
          </a:stretch>
        </p:blipFill>
        <p:spPr>
          <a:xfrm>
            <a:off x="15445982" y="4334799"/>
            <a:ext cx="1472267" cy="161787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3627" y="4962883"/>
            <a:ext cx="11457742" cy="4577341"/>
            <a:chOff x="0" y="0"/>
            <a:chExt cx="3017677" cy="1205555"/>
          </a:xfrm>
        </p:grpSpPr>
        <p:sp>
          <p:nvSpPr>
            <p:cNvPr id="3" name="Freeform 3"/>
            <p:cNvSpPr/>
            <p:nvPr/>
          </p:nvSpPr>
          <p:spPr>
            <a:xfrm>
              <a:off x="0" y="0"/>
              <a:ext cx="3017677" cy="1205555"/>
            </a:xfrm>
            <a:custGeom>
              <a:avLst/>
              <a:gdLst/>
              <a:ahLst/>
              <a:cxnLst/>
              <a:rect l="l" t="t" r="r" b="b"/>
              <a:pathLst>
                <a:path w="3017677" h="1205555">
                  <a:moveTo>
                    <a:pt x="0" y="0"/>
                  </a:moveTo>
                  <a:lnTo>
                    <a:pt x="3017677" y="0"/>
                  </a:lnTo>
                  <a:lnTo>
                    <a:pt x="3017677" y="1205555"/>
                  </a:lnTo>
                  <a:lnTo>
                    <a:pt x="0" y="1205555"/>
                  </a:lnTo>
                  <a:close/>
                </a:path>
              </a:pathLst>
            </a:custGeom>
            <a:solidFill>
              <a:srgbClr val="000000">
                <a:alpha val="0"/>
              </a:srgbClr>
            </a:solidFill>
            <a:ln w="38100" cap="sq">
              <a:solidFill>
                <a:srgbClr val="000000"/>
              </a:solidFill>
              <a:prstDash val="dash"/>
              <a:miter/>
            </a:ln>
          </p:spPr>
        </p:sp>
        <p:sp>
          <p:nvSpPr>
            <p:cNvPr id="4" name="TextBox 4"/>
            <p:cNvSpPr txBox="1"/>
            <p:nvPr/>
          </p:nvSpPr>
          <p:spPr>
            <a:xfrm>
              <a:off x="0" y="0"/>
              <a:ext cx="3017677" cy="1205555"/>
            </a:xfrm>
            <a:prstGeom prst="rect">
              <a:avLst/>
            </a:prstGeom>
          </p:spPr>
          <p:txBody>
            <a:bodyPr lIns="50800" tIns="50800" rIns="50800" bIns="50800" rtlCol="0" anchor="ctr"/>
            <a:lstStyle/>
            <a:p>
              <a:pPr algn="ctr">
                <a:lnSpc>
                  <a:spcPts val="3119"/>
                </a:lnSpc>
              </a:pPr>
              <a:endParaRPr/>
            </a:p>
          </p:txBody>
        </p:sp>
      </p:grpSp>
      <p:grpSp>
        <p:nvGrpSpPr>
          <p:cNvPr id="5" name="Group 5"/>
          <p:cNvGrpSpPr/>
          <p:nvPr/>
        </p:nvGrpSpPr>
        <p:grpSpPr>
          <a:xfrm>
            <a:off x="898427" y="5914432"/>
            <a:ext cx="4042492" cy="2865853"/>
            <a:chOff x="0" y="0"/>
            <a:chExt cx="812800" cy="576220"/>
          </a:xfrm>
        </p:grpSpPr>
        <p:sp>
          <p:nvSpPr>
            <p:cNvPr id="6" name="Freeform 6"/>
            <p:cNvSpPr/>
            <p:nvPr/>
          </p:nvSpPr>
          <p:spPr>
            <a:xfrm>
              <a:off x="29696" y="13323"/>
              <a:ext cx="753408" cy="549573"/>
            </a:xfrm>
            <a:custGeom>
              <a:avLst/>
              <a:gdLst/>
              <a:ahLst/>
              <a:cxnLst/>
              <a:rect l="l" t="t" r="r" b="b"/>
              <a:pathLst>
                <a:path w="753408" h="549573">
                  <a:moveTo>
                    <a:pt x="423575" y="19905"/>
                  </a:moveTo>
                  <a:lnTo>
                    <a:pt x="736233" y="241559"/>
                  </a:lnTo>
                  <a:cubicBezTo>
                    <a:pt x="747006" y="249196"/>
                    <a:pt x="753408" y="261582"/>
                    <a:pt x="753408" y="274787"/>
                  </a:cubicBezTo>
                  <a:cubicBezTo>
                    <a:pt x="753408" y="287992"/>
                    <a:pt x="747006" y="300378"/>
                    <a:pt x="736233" y="308015"/>
                  </a:cubicBezTo>
                  <a:lnTo>
                    <a:pt x="423575" y="529669"/>
                  </a:lnTo>
                  <a:cubicBezTo>
                    <a:pt x="395497" y="549574"/>
                    <a:pt x="357911" y="549574"/>
                    <a:pt x="329833" y="529669"/>
                  </a:cubicBezTo>
                  <a:lnTo>
                    <a:pt x="17175" y="308015"/>
                  </a:lnTo>
                  <a:cubicBezTo>
                    <a:pt x="6402" y="300378"/>
                    <a:pt x="0" y="287992"/>
                    <a:pt x="0" y="274787"/>
                  </a:cubicBezTo>
                  <a:cubicBezTo>
                    <a:pt x="0" y="261582"/>
                    <a:pt x="6402" y="249196"/>
                    <a:pt x="17175" y="241559"/>
                  </a:cubicBezTo>
                  <a:lnTo>
                    <a:pt x="329833" y="19905"/>
                  </a:lnTo>
                  <a:cubicBezTo>
                    <a:pt x="357911" y="0"/>
                    <a:pt x="395497" y="0"/>
                    <a:pt x="423575" y="19905"/>
                  </a:cubicBezTo>
                  <a:close/>
                </a:path>
              </a:pathLst>
            </a:custGeom>
            <a:solidFill>
              <a:srgbClr val="D7DAFF"/>
            </a:solidFill>
          </p:spPr>
        </p:sp>
        <p:sp>
          <p:nvSpPr>
            <p:cNvPr id="7" name="TextBox 7"/>
            <p:cNvSpPr txBox="1"/>
            <p:nvPr/>
          </p:nvSpPr>
          <p:spPr>
            <a:xfrm>
              <a:off x="139700" y="99038"/>
              <a:ext cx="533400" cy="378144"/>
            </a:xfrm>
            <a:prstGeom prst="rect">
              <a:avLst/>
            </a:prstGeom>
          </p:spPr>
          <p:txBody>
            <a:bodyPr lIns="50800" tIns="50800" rIns="50800" bIns="50800" rtlCol="0" anchor="ctr"/>
            <a:lstStyle/>
            <a:p>
              <a:pPr algn="ctr">
                <a:lnSpc>
                  <a:spcPts val="3599"/>
                </a:lnSpc>
              </a:pPr>
              <a:r>
                <a:rPr lang="en-US" sz="2999" b="1">
                  <a:solidFill>
                    <a:srgbClr val="000000"/>
                  </a:solidFill>
                  <a:latin typeface="DM Sans Bold"/>
                  <a:ea typeface="DM Sans Bold"/>
                  <a:cs typeface="DM Sans Bold"/>
                  <a:sym typeface="DM Sans Bold"/>
                </a:rPr>
                <a:t>Restful Controllers</a:t>
              </a:r>
            </a:p>
          </p:txBody>
        </p:sp>
      </p:grpSp>
      <p:grpSp>
        <p:nvGrpSpPr>
          <p:cNvPr id="8" name="Group 8"/>
          <p:cNvGrpSpPr/>
          <p:nvPr/>
        </p:nvGrpSpPr>
        <p:grpSpPr>
          <a:xfrm>
            <a:off x="7278268" y="5143500"/>
            <a:ext cx="4871871" cy="719680"/>
            <a:chOff x="0" y="0"/>
            <a:chExt cx="2429326" cy="358863"/>
          </a:xfrm>
        </p:grpSpPr>
        <p:sp>
          <p:nvSpPr>
            <p:cNvPr id="9" name="Freeform 9"/>
            <p:cNvSpPr/>
            <p:nvPr/>
          </p:nvSpPr>
          <p:spPr>
            <a:xfrm>
              <a:off x="0" y="0"/>
              <a:ext cx="2429326" cy="358863"/>
            </a:xfrm>
            <a:custGeom>
              <a:avLst/>
              <a:gdLst/>
              <a:ahLst/>
              <a:cxnLst/>
              <a:rect l="l" t="t" r="r" b="b"/>
              <a:pathLst>
                <a:path w="2429326" h="358863">
                  <a:moveTo>
                    <a:pt x="0" y="0"/>
                  </a:moveTo>
                  <a:lnTo>
                    <a:pt x="2429326" y="0"/>
                  </a:lnTo>
                  <a:lnTo>
                    <a:pt x="2429326" y="358863"/>
                  </a:lnTo>
                  <a:lnTo>
                    <a:pt x="0" y="358863"/>
                  </a:lnTo>
                  <a:close/>
                </a:path>
              </a:pathLst>
            </a:custGeom>
            <a:solidFill>
              <a:srgbClr val="C1FF72"/>
            </a:solidFill>
            <a:ln cap="sq">
              <a:noFill/>
              <a:prstDash val="solid"/>
              <a:miter/>
            </a:ln>
          </p:spPr>
        </p:sp>
        <p:sp>
          <p:nvSpPr>
            <p:cNvPr id="10" name="TextBox 10"/>
            <p:cNvSpPr txBox="1"/>
            <p:nvPr/>
          </p:nvSpPr>
          <p:spPr>
            <a:xfrm>
              <a:off x="0" y="0"/>
              <a:ext cx="2429326" cy="358863"/>
            </a:xfrm>
            <a:prstGeom prst="rect">
              <a:avLst/>
            </a:prstGeom>
          </p:spPr>
          <p:txBody>
            <a:bodyPr lIns="50800" tIns="50800" rIns="50800" bIns="50800" rtlCol="0" anchor="ctr"/>
            <a:lstStyle/>
            <a:p>
              <a:pPr marL="0" lvl="0" indent="0" algn="ctr">
                <a:lnSpc>
                  <a:spcPts val="3480"/>
                </a:lnSpc>
                <a:spcBef>
                  <a:spcPct val="0"/>
                </a:spcBef>
              </a:pPr>
              <a:r>
                <a:rPr lang="en-US" sz="2900" b="1" u="none" strike="noStrike">
                  <a:solidFill>
                    <a:srgbClr val="000000"/>
                  </a:solidFill>
                  <a:latin typeface="DM Sans Bold"/>
                  <a:ea typeface="DM Sans Bold"/>
                  <a:cs typeface="DM Sans Bold"/>
                  <a:sym typeface="DM Sans Bold"/>
                </a:rPr>
                <a:t>UserServices</a:t>
              </a:r>
            </a:p>
          </p:txBody>
        </p:sp>
      </p:grpSp>
      <p:sp>
        <p:nvSpPr>
          <p:cNvPr id="11" name="Freeform 11"/>
          <p:cNvSpPr/>
          <p:nvPr/>
        </p:nvSpPr>
        <p:spPr>
          <a:xfrm>
            <a:off x="14488692" y="6373162"/>
            <a:ext cx="2272797" cy="2278874"/>
          </a:xfrm>
          <a:custGeom>
            <a:avLst/>
            <a:gdLst/>
            <a:ahLst/>
            <a:cxnLst/>
            <a:rect l="l" t="t" r="r" b="b"/>
            <a:pathLst>
              <a:path w="2272797" h="2278874">
                <a:moveTo>
                  <a:pt x="0" y="0"/>
                </a:moveTo>
                <a:lnTo>
                  <a:pt x="2272797" y="0"/>
                </a:lnTo>
                <a:lnTo>
                  <a:pt x="2272797" y="2278875"/>
                </a:lnTo>
                <a:lnTo>
                  <a:pt x="0" y="2278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2" name="Group 12"/>
          <p:cNvGrpSpPr/>
          <p:nvPr/>
        </p:nvGrpSpPr>
        <p:grpSpPr>
          <a:xfrm>
            <a:off x="14488692" y="6318969"/>
            <a:ext cx="2272797" cy="932585"/>
            <a:chOff x="0" y="0"/>
            <a:chExt cx="812800" cy="333512"/>
          </a:xfrm>
        </p:grpSpPr>
        <p:sp>
          <p:nvSpPr>
            <p:cNvPr id="13" name="Freeform 13"/>
            <p:cNvSpPr/>
            <p:nvPr/>
          </p:nvSpPr>
          <p:spPr>
            <a:xfrm>
              <a:off x="0" y="0"/>
              <a:ext cx="812800" cy="333512"/>
            </a:xfrm>
            <a:custGeom>
              <a:avLst/>
              <a:gdLst/>
              <a:ahLst/>
              <a:cxnLst/>
              <a:rect l="l" t="t" r="r" b="b"/>
              <a:pathLst>
                <a:path w="812800" h="333512">
                  <a:moveTo>
                    <a:pt x="406400" y="0"/>
                  </a:moveTo>
                  <a:cubicBezTo>
                    <a:pt x="181951" y="0"/>
                    <a:pt x="0" y="74659"/>
                    <a:pt x="0" y="166756"/>
                  </a:cubicBezTo>
                  <a:cubicBezTo>
                    <a:pt x="0" y="258853"/>
                    <a:pt x="181951" y="333512"/>
                    <a:pt x="406400" y="333512"/>
                  </a:cubicBezTo>
                  <a:cubicBezTo>
                    <a:pt x="630849" y="333512"/>
                    <a:pt x="812800" y="258853"/>
                    <a:pt x="812800" y="166756"/>
                  </a:cubicBezTo>
                  <a:cubicBezTo>
                    <a:pt x="812800" y="74659"/>
                    <a:pt x="630849" y="0"/>
                    <a:pt x="406400" y="0"/>
                  </a:cubicBezTo>
                  <a:close/>
                </a:path>
              </a:pathLst>
            </a:custGeom>
            <a:solidFill>
              <a:srgbClr val="F2EE43"/>
            </a:solidFill>
            <a:ln cap="sq">
              <a:noFill/>
              <a:prstDash val="solid"/>
              <a:miter/>
            </a:ln>
          </p:spPr>
        </p:sp>
        <p:sp>
          <p:nvSpPr>
            <p:cNvPr id="14" name="TextBox 14"/>
            <p:cNvSpPr txBox="1"/>
            <p:nvPr/>
          </p:nvSpPr>
          <p:spPr>
            <a:xfrm>
              <a:off x="76200" y="31267"/>
              <a:ext cx="660400" cy="270978"/>
            </a:xfrm>
            <a:prstGeom prst="rect">
              <a:avLst/>
            </a:prstGeom>
          </p:spPr>
          <p:txBody>
            <a:bodyPr lIns="50800" tIns="50800" rIns="50800" bIns="50800" rtlCol="0" anchor="ctr"/>
            <a:lstStyle/>
            <a:p>
              <a:pPr marL="0" lvl="0" indent="0" algn="ctr">
                <a:lnSpc>
                  <a:spcPts val="3480"/>
                </a:lnSpc>
                <a:spcBef>
                  <a:spcPct val="0"/>
                </a:spcBef>
              </a:pPr>
              <a:r>
                <a:rPr lang="en-US" sz="2900" b="1" u="none" strike="noStrike">
                  <a:solidFill>
                    <a:srgbClr val="000000"/>
                  </a:solidFill>
                  <a:latin typeface="DM Sans Bold"/>
                  <a:ea typeface="DM Sans Bold"/>
                  <a:cs typeface="DM Sans Bold"/>
                  <a:sym typeface="DM Sans Bold"/>
                </a:rPr>
                <a:t>Mysql</a:t>
              </a:r>
            </a:p>
          </p:txBody>
        </p:sp>
      </p:grpSp>
      <p:grpSp>
        <p:nvGrpSpPr>
          <p:cNvPr id="15" name="Group 15"/>
          <p:cNvGrpSpPr/>
          <p:nvPr/>
        </p:nvGrpSpPr>
        <p:grpSpPr>
          <a:xfrm>
            <a:off x="13056372" y="1154183"/>
            <a:ext cx="499944" cy="496727"/>
            <a:chOff x="0" y="0"/>
            <a:chExt cx="735568" cy="730836"/>
          </a:xfrm>
        </p:grpSpPr>
        <p:sp>
          <p:nvSpPr>
            <p:cNvPr id="16" name="Freeform 16"/>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FFB001"/>
            </a:solidFill>
          </p:spPr>
        </p:sp>
        <p:sp>
          <p:nvSpPr>
            <p:cNvPr id="17" name="TextBox 17"/>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1</a:t>
              </a:r>
            </a:p>
          </p:txBody>
        </p:sp>
      </p:grpSp>
      <p:grpSp>
        <p:nvGrpSpPr>
          <p:cNvPr id="18" name="Group 18"/>
          <p:cNvGrpSpPr/>
          <p:nvPr/>
        </p:nvGrpSpPr>
        <p:grpSpPr>
          <a:xfrm>
            <a:off x="843627" y="3286673"/>
            <a:ext cx="499944" cy="496727"/>
            <a:chOff x="0" y="0"/>
            <a:chExt cx="735568" cy="730836"/>
          </a:xfrm>
        </p:grpSpPr>
        <p:sp>
          <p:nvSpPr>
            <p:cNvPr id="19" name="Freeform 19"/>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5A1F4"/>
            </a:solidFill>
          </p:spPr>
        </p:sp>
        <p:sp>
          <p:nvSpPr>
            <p:cNvPr id="20" name="TextBox 20"/>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2</a:t>
              </a:r>
            </a:p>
          </p:txBody>
        </p:sp>
      </p:grpSp>
      <p:grpSp>
        <p:nvGrpSpPr>
          <p:cNvPr id="21" name="Group 21"/>
          <p:cNvGrpSpPr/>
          <p:nvPr/>
        </p:nvGrpSpPr>
        <p:grpSpPr>
          <a:xfrm>
            <a:off x="1093599" y="6536898"/>
            <a:ext cx="505000" cy="501751"/>
            <a:chOff x="0" y="0"/>
            <a:chExt cx="735568" cy="730836"/>
          </a:xfrm>
        </p:grpSpPr>
        <p:sp>
          <p:nvSpPr>
            <p:cNvPr id="22" name="Freeform 22"/>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8E77F8"/>
            </a:solidFill>
          </p:spPr>
        </p:sp>
        <p:sp>
          <p:nvSpPr>
            <p:cNvPr id="23" name="TextBox 23"/>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3</a:t>
              </a:r>
            </a:p>
          </p:txBody>
        </p:sp>
      </p:grpSp>
      <p:grpSp>
        <p:nvGrpSpPr>
          <p:cNvPr id="24" name="Group 24"/>
          <p:cNvGrpSpPr/>
          <p:nvPr/>
        </p:nvGrpSpPr>
        <p:grpSpPr>
          <a:xfrm>
            <a:off x="6572498" y="5264541"/>
            <a:ext cx="602515" cy="598638"/>
            <a:chOff x="0" y="0"/>
            <a:chExt cx="735568" cy="730836"/>
          </a:xfrm>
        </p:grpSpPr>
        <p:sp>
          <p:nvSpPr>
            <p:cNvPr id="25" name="Freeform 25"/>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AB85C"/>
            </a:solidFill>
          </p:spPr>
        </p:sp>
        <p:sp>
          <p:nvSpPr>
            <p:cNvPr id="26" name="TextBox 26"/>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4</a:t>
              </a:r>
            </a:p>
          </p:txBody>
        </p:sp>
      </p:grpSp>
      <p:sp>
        <p:nvSpPr>
          <p:cNvPr id="27" name="AutoShape 27"/>
          <p:cNvSpPr/>
          <p:nvPr/>
        </p:nvSpPr>
        <p:spPr>
          <a:xfrm flipV="1">
            <a:off x="2897317" y="2479678"/>
            <a:ext cx="0" cy="3325168"/>
          </a:xfrm>
          <a:prstGeom prst="line">
            <a:avLst/>
          </a:prstGeom>
          <a:ln w="38100" cap="rnd">
            <a:solidFill>
              <a:srgbClr val="000000"/>
            </a:solidFill>
            <a:prstDash val="solid"/>
            <a:headEnd type="triangle" w="lg" len="med"/>
            <a:tailEnd type="none" w="sm" len="sm"/>
          </a:ln>
        </p:spPr>
      </p:sp>
      <p:grpSp>
        <p:nvGrpSpPr>
          <p:cNvPr id="28" name="Group 28"/>
          <p:cNvGrpSpPr/>
          <p:nvPr/>
        </p:nvGrpSpPr>
        <p:grpSpPr>
          <a:xfrm>
            <a:off x="843627" y="3978417"/>
            <a:ext cx="4214104" cy="566444"/>
            <a:chOff x="0" y="0"/>
            <a:chExt cx="2532456" cy="340403"/>
          </a:xfrm>
        </p:grpSpPr>
        <p:sp>
          <p:nvSpPr>
            <p:cNvPr id="29" name="Freeform 29"/>
            <p:cNvSpPr/>
            <p:nvPr/>
          </p:nvSpPr>
          <p:spPr>
            <a:xfrm>
              <a:off x="0" y="0"/>
              <a:ext cx="2532456" cy="340403"/>
            </a:xfrm>
            <a:custGeom>
              <a:avLst/>
              <a:gdLst/>
              <a:ahLst/>
              <a:cxnLst/>
              <a:rect l="l" t="t" r="r" b="b"/>
              <a:pathLst>
                <a:path w="2532456" h="340403">
                  <a:moveTo>
                    <a:pt x="0" y="0"/>
                  </a:moveTo>
                  <a:lnTo>
                    <a:pt x="2532456" y="0"/>
                  </a:lnTo>
                  <a:lnTo>
                    <a:pt x="2532456" y="340403"/>
                  </a:lnTo>
                  <a:lnTo>
                    <a:pt x="0" y="340403"/>
                  </a:lnTo>
                  <a:close/>
                </a:path>
              </a:pathLst>
            </a:custGeom>
            <a:solidFill>
              <a:srgbClr val="BFE4FF"/>
            </a:solidFill>
            <a:ln cap="sq">
              <a:noFill/>
              <a:prstDash val="solid"/>
              <a:miter/>
            </a:ln>
          </p:spPr>
        </p:sp>
        <p:sp>
          <p:nvSpPr>
            <p:cNvPr id="30" name="TextBox 30"/>
            <p:cNvSpPr txBox="1"/>
            <p:nvPr/>
          </p:nvSpPr>
          <p:spPr>
            <a:xfrm>
              <a:off x="0" y="0"/>
              <a:ext cx="2532456" cy="340403"/>
            </a:xfrm>
            <a:prstGeom prst="rect">
              <a:avLst/>
            </a:prstGeom>
          </p:spPr>
          <p:txBody>
            <a:bodyPr lIns="50800" tIns="50800" rIns="50800" bIns="50800" rtlCol="0" anchor="ctr"/>
            <a:lstStyle/>
            <a:p>
              <a:pPr marL="0" lvl="0" indent="0" algn="ctr">
                <a:lnSpc>
                  <a:spcPts val="3119"/>
                </a:lnSpc>
                <a:spcBef>
                  <a:spcPct val="0"/>
                </a:spcBef>
              </a:pPr>
              <a:r>
                <a:rPr lang="en-US" sz="2599" b="1" u="none" strike="noStrike">
                  <a:solidFill>
                    <a:srgbClr val="000000"/>
                  </a:solidFill>
                  <a:latin typeface="DM Sans Bold"/>
                  <a:ea typeface="DM Sans Bold"/>
                  <a:cs typeface="DM Sans Bold"/>
                  <a:sym typeface="DM Sans Bold"/>
                </a:rPr>
                <a:t>send Http Requests</a:t>
              </a:r>
            </a:p>
          </p:txBody>
        </p:sp>
      </p:grpSp>
      <p:sp>
        <p:nvSpPr>
          <p:cNvPr id="31" name="Freeform 31"/>
          <p:cNvSpPr/>
          <p:nvPr/>
        </p:nvSpPr>
        <p:spPr>
          <a:xfrm>
            <a:off x="2218486" y="475352"/>
            <a:ext cx="1357663" cy="1357663"/>
          </a:xfrm>
          <a:custGeom>
            <a:avLst/>
            <a:gdLst/>
            <a:ahLst/>
            <a:cxnLst/>
            <a:rect l="l" t="t" r="r" b="b"/>
            <a:pathLst>
              <a:path w="1357663" h="1357663">
                <a:moveTo>
                  <a:pt x="0" y="0"/>
                </a:moveTo>
                <a:lnTo>
                  <a:pt x="1357662" y="0"/>
                </a:lnTo>
                <a:lnTo>
                  <a:pt x="1357662" y="1357663"/>
                </a:lnTo>
                <a:lnTo>
                  <a:pt x="0" y="13576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32" name="Group 32"/>
          <p:cNvGrpSpPr/>
          <p:nvPr/>
        </p:nvGrpSpPr>
        <p:grpSpPr>
          <a:xfrm>
            <a:off x="7278268" y="6318969"/>
            <a:ext cx="4871871" cy="719680"/>
            <a:chOff x="0" y="0"/>
            <a:chExt cx="2429326" cy="358863"/>
          </a:xfrm>
        </p:grpSpPr>
        <p:sp>
          <p:nvSpPr>
            <p:cNvPr id="33" name="Freeform 33"/>
            <p:cNvSpPr/>
            <p:nvPr/>
          </p:nvSpPr>
          <p:spPr>
            <a:xfrm>
              <a:off x="0" y="0"/>
              <a:ext cx="2429326" cy="358863"/>
            </a:xfrm>
            <a:custGeom>
              <a:avLst/>
              <a:gdLst/>
              <a:ahLst/>
              <a:cxnLst/>
              <a:rect l="l" t="t" r="r" b="b"/>
              <a:pathLst>
                <a:path w="2429326" h="358863">
                  <a:moveTo>
                    <a:pt x="0" y="0"/>
                  </a:moveTo>
                  <a:lnTo>
                    <a:pt x="2429326" y="0"/>
                  </a:lnTo>
                  <a:lnTo>
                    <a:pt x="2429326" y="358863"/>
                  </a:lnTo>
                  <a:lnTo>
                    <a:pt x="0" y="358863"/>
                  </a:lnTo>
                  <a:close/>
                </a:path>
              </a:pathLst>
            </a:custGeom>
            <a:solidFill>
              <a:srgbClr val="C1FF72"/>
            </a:solidFill>
            <a:ln cap="sq">
              <a:noFill/>
              <a:prstDash val="solid"/>
              <a:miter/>
            </a:ln>
          </p:spPr>
        </p:sp>
        <p:sp>
          <p:nvSpPr>
            <p:cNvPr id="34" name="TextBox 34"/>
            <p:cNvSpPr txBox="1"/>
            <p:nvPr/>
          </p:nvSpPr>
          <p:spPr>
            <a:xfrm>
              <a:off x="0" y="0"/>
              <a:ext cx="2429326" cy="358863"/>
            </a:xfrm>
            <a:prstGeom prst="rect">
              <a:avLst/>
            </a:prstGeom>
          </p:spPr>
          <p:txBody>
            <a:bodyPr lIns="50800" tIns="50800" rIns="50800" bIns="50800" rtlCol="0" anchor="ctr"/>
            <a:lstStyle/>
            <a:p>
              <a:pPr marL="0" lvl="0" indent="0" algn="ctr">
                <a:lnSpc>
                  <a:spcPts val="3480"/>
                </a:lnSpc>
                <a:spcBef>
                  <a:spcPct val="0"/>
                </a:spcBef>
              </a:pPr>
              <a:r>
                <a:rPr lang="en-US" sz="2900" b="1">
                  <a:solidFill>
                    <a:srgbClr val="000000"/>
                  </a:solidFill>
                  <a:latin typeface="DM Sans Bold"/>
                  <a:ea typeface="DM Sans Bold"/>
                  <a:cs typeface="DM Sans Bold"/>
                  <a:sym typeface="DM Sans Bold"/>
                </a:rPr>
                <a:t>It</a:t>
              </a:r>
              <a:r>
                <a:rPr lang="en-US" sz="2900" b="1" u="none" strike="noStrike">
                  <a:solidFill>
                    <a:srgbClr val="000000"/>
                  </a:solidFill>
                  <a:latin typeface="DM Sans Bold"/>
                  <a:ea typeface="DM Sans Bold"/>
                  <a:cs typeface="DM Sans Bold"/>
                  <a:sym typeface="DM Sans Bold"/>
                </a:rPr>
                <a:t>emServices</a:t>
              </a:r>
            </a:p>
          </p:txBody>
        </p:sp>
      </p:grpSp>
      <p:grpSp>
        <p:nvGrpSpPr>
          <p:cNvPr id="35" name="Group 35"/>
          <p:cNvGrpSpPr/>
          <p:nvPr/>
        </p:nvGrpSpPr>
        <p:grpSpPr>
          <a:xfrm>
            <a:off x="7278268" y="7495848"/>
            <a:ext cx="4871871" cy="719680"/>
            <a:chOff x="0" y="0"/>
            <a:chExt cx="2429326" cy="358863"/>
          </a:xfrm>
        </p:grpSpPr>
        <p:sp>
          <p:nvSpPr>
            <p:cNvPr id="36" name="Freeform 36"/>
            <p:cNvSpPr/>
            <p:nvPr/>
          </p:nvSpPr>
          <p:spPr>
            <a:xfrm>
              <a:off x="0" y="0"/>
              <a:ext cx="2429326" cy="358863"/>
            </a:xfrm>
            <a:custGeom>
              <a:avLst/>
              <a:gdLst/>
              <a:ahLst/>
              <a:cxnLst/>
              <a:rect l="l" t="t" r="r" b="b"/>
              <a:pathLst>
                <a:path w="2429326" h="358863">
                  <a:moveTo>
                    <a:pt x="0" y="0"/>
                  </a:moveTo>
                  <a:lnTo>
                    <a:pt x="2429326" y="0"/>
                  </a:lnTo>
                  <a:lnTo>
                    <a:pt x="2429326" y="358863"/>
                  </a:lnTo>
                  <a:lnTo>
                    <a:pt x="0" y="358863"/>
                  </a:lnTo>
                  <a:close/>
                </a:path>
              </a:pathLst>
            </a:custGeom>
            <a:solidFill>
              <a:srgbClr val="C1FF72"/>
            </a:solidFill>
            <a:ln cap="sq">
              <a:noFill/>
              <a:prstDash val="solid"/>
              <a:miter/>
            </a:ln>
          </p:spPr>
        </p:sp>
        <p:sp>
          <p:nvSpPr>
            <p:cNvPr id="37" name="TextBox 37"/>
            <p:cNvSpPr txBox="1"/>
            <p:nvPr/>
          </p:nvSpPr>
          <p:spPr>
            <a:xfrm>
              <a:off x="0" y="0"/>
              <a:ext cx="2429326" cy="358863"/>
            </a:xfrm>
            <a:prstGeom prst="rect">
              <a:avLst/>
            </a:prstGeom>
          </p:spPr>
          <p:txBody>
            <a:bodyPr lIns="50800" tIns="50800" rIns="50800" bIns="50800" rtlCol="0" anchor="ctr"/>
            <a:lstStyle/>
            <a:p>
              <a:pPr marL="0" lvl="0" indent="0" algn="ctr">
                <a:lnSpc>
                  <a:spcPts val="3480"/>
                </a:lnSpc>
                <a:spcBef>
                  <a:spcPct val="0"/>
                </a:spcBef>
              </a:pPr>
              <a:r>
                <a:rPr lang="en-US" sz="2900" b="1">
                  <a:solidFill>
                    <a:srgbClr val="000000"/>
                  </a:solidFill>
                  <a:latin typeface="DM Sans Bold"/>
                  <a:ea typeface="DM Sans Bold"/>
                  <a:cs typeface="DM Sans Bold"/>
                  <a:sym typeface="DM Sans Bold"/>
                </a:rPr>
                <a:t>Cart</a:t>
              </a:r>
              <a:r>
                <a:rPr lang="en-US" sz="2900" b="1" u="none" strike="noStrike">
                  <a:solidFill>
                    <a:srgbClr val="000000"/>
                  </a:solidFill>
                  <a:latin typeface="DM Sans Bold"/>
                  <a:ea typeface="DM Sans Bold"/>
                  <a:cs typeface="DM Sans Bold"/>
                  <a:sym typeface="DM Sans Bold"/>
                </a:rPr>
                <a:t>Services</a:t>
              </a:r>
            </a:p>
          </p:txBody>
        </p:sp>
      </p:grpSp>
      <p:grpSp>
        <p:nvGrpSpPr>
          <p:cNvPr id="38" name="Group 38"/>
          <p:cNvGrpSpPr/>
          <p:nvPr/>
        </p:nvGrpSpPr>
        <p:grpSpPr>
          <a:xfrm>
            <a:off x="7278268" y="8672728"/>
            <a:ext cx="4871871" cy="719680"/>
            <a:chOff x="0" y="0"/>
            <a:chExt cx="2429326" cy="358863"/>
          </a:xfrm>
        </p:grpSpPr>
        <p:sp>
          <p:nvSpPr>
            <p:cNvPr id="39" name="Freeform 39"/>
            <p:cNvSpPr/>
            <p:nvPr/>
          </p:nvSpPr>
          <p:spPr>
            <a:xfrm>
              <a:off x="0" y="0"/>
              <a:ext cx="2429326" cy="358863"/>
            </a:xfrm>
            <a:custGeom>
              <a:avLst/>
              <a:gdLst/>
              <a:ahLst/>
              <a:cxnLst/>
              <a:rect l="l" t="t" r="r" b="b"/>
              <a:pathLst>
                <a:path w="2429326" h="358863">
                  <a:moveTo>
                    <a:pt x="0" y="0"/>
                  </a:moveTo>
                  <a:lnTo>
                    <a:pt x="2429326" y="0"/>
                  </a:lnTo>
                  <a:lnTo>
                    <a:pt x="2429326" y="358863"/>
                  </a:lnTo>
                  <a:lnTo>
                    <a:pt x="0" y="358863"/>
                  </a:lnTo>
                  <a:close/>
                </a:path>
              </a:pathLst>
            </a:custGeom>
            <a:solidFill>
              <a:srgbClr val="C1FF72"/>
            </a:solidFill>
            <a:ln cap="sq">
              <a:noFill/>
              <a:prstDash val="solid"/>
              <a:miter/>
            </a:ln>
          </p:spPr>
        </p:sp>
        <p:sp>
          <p:nvSpPr>
            <p:cNvPr id="40" name="TextBox 40"/>
            <p:cNvSpPr txBox="1"/>
            <p:nvPr/>
          </p:nvSpPr>
          <p:spPr>
            <a:xfrm>
              <a:off x="0" y="0"/>
              <a:ext cx="2429326" cy="358863"/>
            </a:xfrm>
            <a:prstGeom prst="rect">
              <a:avLst/>
            </a:prstGeom>
          </p:spPr>
          <p:txBody>
            <a:bodyPr lIns="50800" tIns="50800" rIns="50800" bIns="50800" rtlCol="0" anchor="ctr"/>
            <a:lstStyle/>
            <a:p>
              <a:pPr marL="0" lvl="0" indent="0" algn="ctr">
                <a:lnSpc>
                  <a:spcPts val="3480"/>
                </a:lnSpc>
                <a:spcBef>
                  <a:spcPct val="0"/>
                </a:spcBef>
              </a:pPr>
              <a:r>
                <a:rPr lang="en-US" sz="2900" b="1">
                  <a:solidFill>
                    <a:srgbClr val="000000"/>
                  </a:solidFill>
                  <a:latin typeface="DM Sans Bold"/>
                  <a:ea typeface="DM Sans Bold"/>
                  <a:cs typeface="DM Sans Bold"/>
                  <a:sym typeface="DM Sans Bold"/>
                </a:rPr>
                <a:t>Ord</a:t>
              </a:r>
              <a:r>
                <a:rPr lang="en-US" sz="2900" b="1" u="none" strike="noStrike">
                  <a:solidFill>
                    <a:srgbClr val="000000"/>
                  </a:solidFill>
                  <a:latin typeface="DM Sans Bold"/>
                  <a:ea typeface="DM Sans Bold"/>
                  <a:cs typeface="DM Sans Bold"/>
                  <a:sym typeface="DM Sans Bold"/>
                </a:rPr>
                <a:t>erServices</a:t>
              </a:r>
            </a:p>
          </p:txBody>
        </p:sp>
      </p:grpSp>
      <p:grpSp>
        <p:nvGrpSpPr>
          <p:cNvPr id="41" name="Group 41"/>
          <p:cNvGrpSpPr/>
          <p:nvPr/>
        </p:nvGrpSpPr>
        <p:grpSpPr>
          <a:xfrm>
            <a:off x="13214347" y="1833015"/>
            <a:ext cx="4783387" cy="606656"/>
            <a:chOff x="0" y="0"/>
            <a:chExt cx="2874565" cy="364568"/>
          </a:xfrm>
        </p:grpSpPr>
        <p:sp>
          <p:nvSpPr>
            <p:cNvPr id="42" name="Freeform 42"/>
            <p:cNvSpPr/>
            <p:nvPr/>
          </p:nvSpPr>
          <p:spPr>
            <a:xfrm>
              <a:off x="0" y="0"/>
              <a:ext cx="2874565" cy="364568"/>
            </a:xfrm>
            <a:custGeom>
              <a:avLst/>
              <a:gdLst/>
              <a:ahLst/>
              <a:cxnLst/>
              <a:rect l="l" t="t" r="r" b="b"/>
              <a:pathLst>
                <a:path w="2874565" h="364568">
                  <a:moveTo>
                    <a:pt x="0" y="0"/>
                  </a:moveTo>
                  <a:lnTo>
                    <a:pt x="2874565" y="0"/>
                  </a:lnTo>
                  <a:lnTo>
                    <a:pt x="2874565" y="364568"/>
                  </a:lnTo>
                  <a:lnTo>
                    <a:pt x="0" y="364568"/>
                  </a:lnTo>
                  <a:close/>
                </a:path>
              </a:pathLst>
            </a:custGeom>
            <a:solidFill>
              <a:srgbClr val="FFB001"/>
            </a:solidFill>
            <a:ln cap="sq">
              <a:noFill/>
              <a:prstDash val="solid"/>
              <a:miter/>
            </a:ln>
          </p:spPr>
        </p:sp>
        <p:sp>
          <p:nvSpPr>
            <p:cNvPr id="43" name="TextBox 43"/>
            <p:cNvSpPr txBox="1"/>
            <p:nvPr/>
          </p:nvSpPr>
          <p:spPr>
            <a:xfrm>
              <a:off x="0" y="0"/>
              <a:ext cx="2874565" cy="364568"/>
            </a:xfrm>
            <a:prstGeom prst="rect">
              <a:avLst/>
            </a:prstGeom>
          </p:spPr>
          <p:txBody>
            <a:bodyPr lIns="50800" tIns="50800" rIns="50800" bIns="50800" rtlCol="0" anchor="ctr"/>
            <a:lstStyle/>
            <a:p>
              <a:pPr marL="0" lvl="0" indent="0" algn="ctr">
                <a:lnSpc>
                  <a:spcPts val="3359"/>
                </a:lnSpc>
                <a:spcBef>
                  <a:spcPct val="0"/>
                </a:spcBef>
              </a:pPr>
              <a:r>
                <a:rPr lang="en-US" sz="2799" b="1">
                  <a:solidFill>
                    <a:srgbClr val="000000"/>
                  </a:solidFill>
                  <a:latin typeface="DM Sans Bold"/>
                  <a:ea typeface="DM Sans Bold"/>
                  <a:cs typeface="DM Sans Bold"/>
                  <a:sym typeface="DM Sans Bold"/>
                </a:rPr>
                <a:t> Call ebay api to fetch </a:t>
              </a:r>
              <a:r>
                <a:rPr lang="en-US" sz="2799" b="1" u="none" strike="noStrike">
                  <a:solidFill>
                    <a:srgbClr val="000000"/>
                  </a:solidFill>
                  <a:latin typeface="DM Sans Bold"/>
                  <a:ea typeface="DM Sans Bold"/>
                  <a:cs typeface="DM Sans Bold"/>
                  <a:sym typeface="DM Sans Bold"/>
                </a:rPr>
                <a:t>data</a:t>
              </a:r>
            </a:p>
          </p:txBody>
        </p:sp>
      </p:grpSp>
      <p:sp>
        <p:nvSpPr>
          <p:cNvPr id="44" name="AutoShape 44"/>
          <p:cNvSpPr/>
          <p:nvPr/>
        </p:nvSpPr>
        <p:spPr>
          <a:xfrm flipV="1">
            <a:off x="15606040" y="2765719"/>
            <a:ext cx="0" cy="3553250"/>
          </a:xfrm>
          <a:prstGeom prst="line">
            <a:avLst/>
          </a:prstGeom>
          <a:ln w="38100" cap="rnd">
            <a:solidFill>
              <a:srgbClr val="000000"/>
            </a:solidFill>
            <a:prstDash val="solid"/>
            <a:headEnd type="triangle" w="lg" len="med"/>
            <a:tailEnd type="none" w="sm" len="sm"/>
          </a:ln>
        </p:spPr>
      </p:sp>
      <p:grpSp>
        <p:nvGrpSpPr>
          <p:cNvPr id="45" name="Group 45"/>
          <p:cNvGrpSpPr/>
          <p:nvPr/>
        </p:nvGrpSpPr>
        <p:grpSpPr>
          <a:xfrm>
            <a:off x="13556315" y="3705572"/>
            <a:ext cx="4214104" cy="1347494"/>
            <a:chOff x="0" y="0"/>
            <a:chExt cx="2532456" cy="809774"/>
          </a:xfrm>
        </p:grpSpPr>
        <p:sp>
          <p:nvSpPr>
            <p:cNvPr id="46" name="Freeform 46"/>
            <p:cNvSpPr/>
            <p:nvPr/>
          </p:nvSpPr>
          <p:spPr>
            <a:xfrm>
              <a:off x="0" y="0"/>
              <a:ext cx="2532456" cy="809774"/>
            </a:xfrm>
            <a:custGeom>
              <a:avLst/>
              <a:gdLst/>
              <a:ahLst/>
              <a:cxnLst/>
              <a:rect l="l" t="t" r="r" b="b"/>
              <a:pathLst>
                <a:path w="2532456" h="809774">
                  <a:moveTo>
                    <a:pt x="0" y="0"/>
                  </a:moveTo>
                  <a:lnTo>
                    <a:pt x="2532456" y="0"/>
                  </a:lnTo>
                  <a:lnTo>
                    <a:pt x="2532456" y="809774"/>
                  </a:lnTo>
                  <a:lnTo>
                    <a:pt x="0" y="809774"/>
                  </a:lnTo>
                  <a:close/>
                </a:path>
              </a:pathLst>
            </a:custGeom>
            <a:solidFill>
              <a:srgbClr val="BFE4FF"/>
            </a:solidFill>
            <a:ln cap="sq">
              <a:noFill/>
              <a:prstDash val="solid"/>
              <a:miter/>
            </a:ln>
          </p:spPr>
        </p:sp>
        <p:sp>
          <p:nvSpPr>
            <p:cNvPr id="47" name="TextBox 47"/>
            <p:cNvSpPr txBox="1"/>
            <p:nvPr/>
          </p:nvSpPr>
          <p:spPr>
            <a:xfrm>
              <a:off x="0" y="0"/>
              <a:ext cx="2532456" cy="809774"/>
            </a:xfrm>
            <a:prstGeom prst="rect">
              <a:avLst/>
            </a:prstGeom>
          </p:spPr>
          <p:txBody>
            <a:bodyPr lIns="50800" tIns="50800" rIns="50800" bIns="50800" rtlCol="0" anchor="ctr"/>
            <a:lstStyle/>
            <a:p>
              <a:pPr algn="ctr">
                <a:lnSpc>
                  <a:spcPts val="3119"/>
                </a:lnSpc>
              </a:pPr>
              <a:r>
                <a:rPr lang="en-US" sz="2599" b="1">
                  <a:solidFill>
                    <a:srgbClr val="000000"/>
                  </a:solidFill>
                  <a:latin typeface="DM Sans Bold"/>
                  <a:ea typeface="DM Sans Bold"/>
                  <a:cs typeface="DM Sans Bold"/>
                  <a:sym typeface="DM Sans Bold"/>
                </a:rPr>
                <a:t>Inject data </a:t>
              </a:r>
            </a:p>
            <a:p>
              <a:pPr marL="0" lvl="0" indent="0" algn="ctr">
                <a:lnSpc>
                  <a:spcPts val="3119"/>
                </a:lnSpc>
                <a:spcBef>
                  <a:spcPct val="0"/>
                </a:spcBef>
              </a:pPr>
              <a:r>
                <a:rPr lang="en-US" sz="2599" b="1">
                  <a:solidFill>
                    <a:srgbClr val="000000"/>
                  </a:solidFill>
                  <a:latin typeface="DM Sans Bold"/>
                  <a:ea typeface="DM Sans Bold"/>
                  <a:cs typeface="DM Sans Bold"/>
                  <a:sym typeface="DM Sans Bold"/>
                </a:rPr>
                <a:t>wh</a:t>
              </a:r>
              <a:r>
                <a:rPr lang="en-US" sz="2599" b="1" u="none" strike="noStrike">
                  <a:solidFill>
                    <a:srgbClr val="000000"/>
                  </a:solidFill>
                  <a:latin typeface="DM Sans Bold"/>
                  <a:ea typeface="DM Sans Bold"/>
                  <a:cs typeface="DM Sans Bold"/>
                  <a:sym typeface="DM Sans Bold"/>
                </a:rPr>
                <a:t>en starting the backend server</a:t>
              </a:r>
            </a:p>
          </p:txBody>
        </p:sp>
      </p:grpSp>
      <p:sp>
        <p:nvSpPr>
          <p:cNvPr id="48" name="Freeform 48"/>
          <p:cNvSpPr/>
          <p:nvPr/>
        </p:nvSpPr>
        <p:spPr>
          <a:xfrm>
            <a:off x="12301369" y="7474502"/>
            <a:ext cx="2036092" cy="330482"/>
          </a:xfrm>
          <a:custGeom>
            <a:avLst/>
            <a:gdLst/>
            <a:ahLst/>
            <a:cxnLst/>
            <a:rect l="l" t="t" r="r" b="b"/>
            <a:pathLst>
              <a:path w="2036092" h="330482">
                <a:moveTo>
                  <a:pt x="0" y="0"/>
                </a:moveTo>
                <a:lnTo>
                  <a:pt x="2036092" y="0"/>
                </a:lnTo>
                <a:lnTo>
                  <a:pt x="2036092" y="330482"/>
                </a:lnTo>
                <a:lnTo>
                  <a:pt x="0" y="3304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9" name="Freeform 49"/>
          <p:cNvSpPr/>
          <p:nvPr/>
        </p:nvSpPr>
        <p:spPr>
          <a:xfrm>
            <a:off x="4940919" y="7347359"/>
            <a:ext cx="2036092" cy="330482"/>
          </a:xfrm>
          <a:custGeom>
            <a:avLst/>
            <a:gdLst/>
            <a:ahLst/>
            <a:cxnLst/>
            <a:rect l="l" t="t" r="r" b="b"/>
            <a:pathLst>
              <a:path w="2036092" h="330482">
                <a:moveTo>
                  <a:pt x="0" y="0"/>
                </a:moveTo>
                <a:lnTo>
                  <a:pt x="2036091" y="0"/>
                </a:lnTo>
                <a:lnTo>
                  <a:pt x="2036091" y="330482"/>
                </a:lnTo>
                <a:lnTo>
                  <a:pt x="0" y="3304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0" name="TextBox 50"/>
          <p:cNvSpPr txBox="1"/>
          <p:nvPr/>
        </p:nvSpPr>
        <p:spPr>
          <a:xfrm>
            <a:off x="1593543" y="2089153"/>
            <a:ext cx="2607548" cy="390525"/>
          </a:xfrm>
          <a:prstGeom prst="rect">
            <a:avLst/>
          </a:prstGeom>
        </p:spPr>
        <p:txBody>
          <a:bodyPr lIns="0" tIns="0" rIns="0" bIns="0" rtlCol="0" anchor="t">
            <a:spAutoFit/>
          </a:bodyPr>
          <a:lstStyle/>
          <a:p>
            <a:pPr marL="0" lvl="0" indent="0" algn="ctr">
              <a:lnSpc>
                <a:spcPts val="3119"/>
              </a:lnSpc>
              <a:spcBef>
                <a:spcPct val="0"/>
              </a:spcBef>
            </a:pPr>
            <a:r>
              <a:rPr lang="en-US" sz="2599" b="1" u="none" strike="noStrike">
                <a:solidFill>
                  <a:srgbClr val="000000"/>
                </a:solidFill>
                <a:latin typeface="DM Sans Bold"/>
                <a:ea typeface="DM Sans Bold"/>
                <a:cs typeface="DM Sans Bold"/>
                <a:sym typeface="DM Sans Bold"/>
              </a:rPr>
              <a:t>client / frontend</a:t>
            </a:r>
          </a:p>
        </p:txBody>
      </p:sp>
      <p:sp>
        <p:nvSpPr>
          <p:cNvPr id="51" name="TextBox 51"/>
          <p:cNvSpPr txBox="1"/>
          <p:nvPr/>
        </p:nvSpPr>
        <p:spPr>
          <a:xfrm>
            <a:off x="3796387" y="9678033"/>
            <a:ext cx="5347613" cy="781050"/>
          </a:xfrm>
          <a:prstGeom prst="rect">
            <a:avLst/>
          </a:prstGeom>
        </p:spPr>
        <p:txBody>
          <a:bodyPr lIns="0" tIns="0" rIns="0" bIns="0" rtlCol="0" anchor="t">
            <a:spAutoFit/>
          </a:bodyPr>
          <a:lstStyle/>
          <a:p>
            <a:pPr algn="ctr">
              <a:lnSpc>
                <a:spcPts val="3119"/>
              </a:lnSpc>
            </a:pPr>
            <a:r>
              <a:rPr lang="en-US" sz="2599" b="1">
                <a:solidFill>
                  <a:srgbClr val="000000"/>
                </a:solidFill>
                <a:latin typeface="DM Sans Bold"/>
                <a:ea typeface="DM Sans Bold"/>
                <a:cs typeface="DM Sans Bold"/>
                <a:sym typeface="DM Sans Bold"/>
              </a:rPr>
              <a:t>backend based on springboot</a:t>
            </a:r>
          </a:p>
          <a:p>
            <a:pPr algn="ctr">
              <a:lnSpc>
                <a:spcPts val="3119"/>
              </a:lnSpc>
              <a:spcBef>
                <a:spcPct val="0"/>
              </a:spcBef>
            </a:pPr>
            <a:endParaRPr lang="en-US" sz="2599" b="1">
              <a:solidFill>
                <a:srgbClr val="000000"/>
              </a:solidFill>
              <a:latin typeface="DM Sans Bold"/>
              <a:ea typeface="DM Sans Bold"/>
              <a:cs typeface="DM Sans Bold"/>
              <a:sym typeface="DM Sans Bold"/>
            </a:endParaRPr>
          </a:p>
        </p:txBody>
      </p:sp>
      <p:sp>
        <p:nvSpPr>
          <p:cNvPr id="52" name="TextBox 52"/>
          <p:cNvSpPr txBox="1"/>
          <p:nvPr/>
        </p:nvSpPr>
        <p:spPr>
          <a:xfrm>
            <a:off x="14851303" y="8867775"/>
            <a:ext cx="1509474" cy="390525"/>
          </a:xfrm>
          <a:prstGeom prst="rect">
            <a:avLst/>
          </a:prstGeom>
        </p:spPr>
        <p:txBody>
          <a:bodyPr lIns="0" tIns="0" rIns="0" bIns="0" rtlCol="0" anchor="t">
            <a:spAutoFit/>
          </a:bodyPr>
          <a:lstStyle/>
          <a:p>
            <a:pPr algn="ctr">
              <a:lnSpc>
                <a:spcPts val="3119"/>
              </a:lnSpc>
              <a:spcBef>
                <a:spcPct val="0"/>
              </a:spcBef>
            </a:pPr>
            <a:r>
              <a:rPr lang="en-US" sz="2599" b="1">
                <a:solidFill>
                  <a:srgbClr val="000000"/>
                </a:solidFill>
                <a:latin typeface="DM Sans Bold"/>
                <a:ea typeface="DM Sans Bold"/>
                <a:cs typeface="DM Sans Bold"/>
                <a:sym typeface="DM Sans Bold"/>
              </a:rPr>
              <a:t>database</a:t>
            </a:r>
          </a:p>
        </p:txBody>
      </p:sp>
      <p:sp>
        <p:nvSpPr>
          <p:cNvPr id="53" name="TextBox 53"/>
          <p:cNvSpPr txBox="1"/>
          <p:nvPr/>
        </p:nvSpPr>
        <p:spPr>
          <a:xfrm>
            <a:off x="6977010" y="1028700"/>
            <a:ext cx="3884057" cy="571500"/>
          </a:xfrm>
          <a:prstGeom prst="rect">
            <a:avLst/>
          </a:prstGeom>
        </p:spPr>
        <p:txBody>
          <a:bodyPr lIns="0" tIns="0" rIns="0" bIns="0" rtlCol="0" anchor="t">
            <a:spAutoFit/>
          </a:bodyPr>
          <a:lstStyle/>
          <a:p>
            <a:pPr algn="ctr">
              <a:lnSpc>
                <a:spcPts val="4559"/>
              </a:lnSpc>
              <a:spcBef>
                <a:spcPct val="0"/>
              </a:spcBef>
            </a:pPr>
            <a:r>
              <a:rPr lang="en-US" sz="3799" b="1">
                <a:solidFill>
                  <a:srgbClr val="000000"/>
                </a:solidFill>
                <a:latin typeface="DM Sans Bold"/>
                <a:ea typeface="DM Sans Bold"/>
                <a:cs typeface="DM Sans Bold"/>
                <a:sym typeface="DM Sans Bold"/>
              </a:rPr>
              <a:t>design flowchart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056372" y="1154183"/>
            <a:ext cx="499944" cy="496727"/>
            <a:chOff x="0" y="0"/>
            <a:chExt cx="735568" cy="730836"/>
          </a:xfrm>
        </p:grpSpPr>
        <p:sp>
          <p:nvSpPr>
            <p:cNvPr id="3" name="Freeform 3"/>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FFB001"/>
            </a:solidFill>
          </p:spPr>
        </p:sp>
        <p:sp>
          <p:nvSpPr>
            <p:cNvPr id="4" name="TextBox 4"/>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1</a:t>
              </a:r>
            </a:p>
          </p:txBody>
        </p:sp>
      </p:grpSp>
      <p:grpSp>
        <p:nvGrpSpPr>
          <p:cNvPr id="5" name="Group 5"/>
          <p:cNvGrpSpPr/>
          <p:nvPr/>
        </p:nvGrpSpPr>
        <p:grpSpPr>
          <a:xfrm>
            <a:off x="1096127" y="4036835"/>
            <a:ext cx="499944" cy="496727"/>
            <a:chOff x="0" y="0"/>
            <a:chExt cx="735568" cy="730836"/>
          </a:xfrm>
        </p:grpSpPr>
        <p:sp>
          <p:nvSpPr>
            <p:cNvPr id="6" name="Freeform 6"/>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5A1F4"/>
            </a:solidFill>
          </p:spPr>
        </p:sp>
        <p:sp>
          <p:nvSpPr>
            <p:cNvPr id="7" name="TextBox 7"/>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2</a:t>
              </a:r>
            </a:p>
          </p:txBody>
        </p:sp>
      </p:grpSp>
      <p:sp>
        <p:nvSpPr>
          <p:cNvPr id="8" name="Freeform 8"/>
          <p:cNvSpPr/>
          <p:nvPr/>
        </p:nvSpPr>
        <p:spPr>
          <a:xfrm>
            <a:off x="1096127" y="6292981"/>
            <a:ext cx="4175368" cy="2896917"/>
          </a:xfrm>
          <a:custGeom>
            <a:avLst/>
            <a:gdLst/>
            <a:ahLst/>
            <a:cxnLst/>
            <a:rect l="l" t="t" r="r" b="b"/>
            <a:pathLst>
              <a:path w="4175368" h="2896917">
                <a:moveTo>
                  <a:pt x="0" y="0"/>
                </a:moveTo>
                <a:lnTo>
                  <a:pt x="4175369" y="0"/>
                </a:lnTo>
                <a:lnTo>
                  <a:pt x="4175369" y="2896917"/>
                </a:lnTo>
                <a:lnTo>
                  <a:pt x="0" y="2896917"/>
                </a:lnTo>
                <a:lnTo>
                  <a:pt x="0" y="0"/>
                </a:lnTo>
                <a:close/>
              </a:path>
            </a:pathLst>
          </a:custGeom>
          <a:blipFill>
            <a:blip r:embed="rId3"/>
            <a:stretch>
              <a:fillRect/>
            </a:stretch>
          </a:blipFill>
        </p:spPr>
      </p:sp>
      <p:grpSp>
        <p:nvGrpSpPr>
          <p:cNvPr id="9" name="Group 9"/>
          <p:cNvGrpSpPr/>
          <p:nvPr/>
        </p:nvGrpSpPr>
        <p:grpSpPr>
          <a:xfrm>
            <a:off x="843627" y="5871412"/>
            <a:ext cx="505000" cy="501751"/>
            <a:chOff x="0" y="0"/>
            <a:chExt cx="735568" cy="730836"/>
          </a:xfrm>
        </p:grpSpPr>
        <p:sp>
          <p:nvSpPr>
            <p:cNvPr id="10" name="Freeform 10"/>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8E77F8"/>
            </a:solidFill>
          </p:spPr>
        </p:sp>
        <p:sp>
          <p:nvSpPr>
            <p:cNvPr id="11" name="TextBox 11"/>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3</a:t>
              </a:r>
            </a:p>
          </p:txBody>
        </p:sp>
      </p:grpSp>
      <p:grpSp>
        <p:nvGrpSpPr>
          <p:cNvPr id="12" name="Group 12"/>
          <p:cNvGrpSpPr/>
          <p:nvPr/>
        </p:nvGrpSpPr>
        <p:grpSpPr>
          <a:xfrm>
            <a:off x="6873756" y="5993662"/>
            <a:ext cx="522161" cy="518802"/>
            <a:chOff x="0" y="0"/>
            <a:chExt cx="735568" cy="730836"/>
          </a:xfrm>
        </p:grpSpPr>
        <p:sp>
          <p:nvSpPr>
            <p:cNvPr id="13" name="Freeform 13"/>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AB85C"/>
            </a:solidFill>
          </p:spPr>
        </p:sp>
        <p:sp>
          <p:nvSpPr>
            <p:cNvPr id="14" name="TextBox 14"/>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4</a:t>
              </a:r>
            </a:p>
          </p:txBody>
        </p:sp>
      </p:grpSp>
      <p:sp>
        <p:nvSpPr>
          <p:cNvPr id="15" name="AutoShape 15"/>
          <p:cNvSpPr/>
          <p:nvPr/>
        </p:nvSpPr>
        <p:spPr>
          <a:xfrm flipV="1">
            <a:off x="3149817" y="3229841"/>
            <a:ext cx="0" cy="2892446"/>
          </a:xfrm>
          <a:prstGeom prst="line">
            <a:avLst/>
          </a:prstGeom>
          <a:ln w="38100" cap="rnd">
            <a:solidFill>
              <a:srgbClr val="000000"/>
            </a:solidFill>
            <a:prstDash val="solid"/>
            <a:headEnd type="triangle" w="lg" len="med"/>
            <a:tailEnd type="none" w="sm" len="sm"/>
          </a:ln>
        </p:spPr>
      </p:sp>
      <p:grpSp>
        <p:nvGrpSpPr>
          <p:cNvPr id="16" name="Group 16"/>
          <p:cNvGrpSpPr/>
          <p:nvPr/>
        </p:nvGrpSpPr>
        <p:grpSpPr>
          <a:xfrm>
            <a:off x="1096127" y="4728580"/>
            <a:ext cx="4214104" cy="566444"/>
            <a:chOff x="0" y="0"/>
            <a:chExt cx="2532456" cy="340403"/>
          </a:xfrm>
        </p:grpSpPr>
        <p:sp>
          <p:nvSpPr>
            <p:cNvPr id="17" name="Freeform 17"/>
            <p:cNvSpPr/>
            <p:nvPr/>
          </p:nvSpPr>
          <p:spPr>
            <a:xfrm>
              <a:off x="0" y="0"/>
              <a:ext cx="2532456" cy="340403"/>
            </a:xfrm>
            <a:custGeom>
              <a:avLst/>
              <a:gdLst/>
              <a:ahLst/>
              <a:cxnLst/>
              <a:rect l="l" t="t" r="r" b="b"/>
              <a:pathLst>
                <a:path w="2532456" h="340403">
                  <a:moveTo>
                    <a:pt x="0" y="0"/>
                  </a:moveTo>
                  <a:lnTo>
                    <a:pt x="2532456" y="0"/>
                  </a:lnTo>
                  <a:lnTo>
                    <a:pt x="2532456" y="340403"/>
                  </a:lnTo>
                  <a:lnTo>
                    <a:pt x="0" y="340403"/>
                  </a:lnTo>
                  <a:close/>
                </a:path>
              </a:pathLst>
            </a:custGeom>
            <a:solidFill>
              <a:srgbClr val="BFE4FF"/>
            </a:solidFill>
            <a:ln cap="sq">
              <a:noFill/>
              <a:prstDash val="solid"/>
              <a:miter/>
            </a:ln>
          </p:spPr>
        </p:sp>
        <p:sp>
          <p:nvSpPr>
            <p:cNvPr id="18" name="TextBox 18"/>
            <p:cNvSpPr txBox="1"/>
            <p:nvPr/>
          </p:nvSpPr>
          <p:spPr>
            <a:xfrm>
              <a:off x="0" y="0"/>
              <a:ext cx="2532456" cy="340403"/>
            </a:xfrm>
            <a:prstGeom prst="rect">
              <a:avLst/>
            </a:prstGeom>
          </p:spPr>
          <p:txBody>
            <a:bodyPr lIns="50800" tIns="50800" rIns="50800" bIns="50800" rtlCol="0" anchor="ctr"/>
            <a:lstStyle/>
            <a:p>
              <a:pPr marL="0" lvl="0" indent="0" algn="ctr">
                <a:lnSpc>
                  <a:spcPts val="3119"/>
                </a:lnSpc>
                <a:spcBef>
                  <a:spcPct val="0"/>
                </a:spcBef>
              </a:pPr>
              <a:r>
                <a:rPr lang="en-US" sz="2599" b="1" u="none" strike="noStrike">
                  <a:solidFill>
                    <a:srgbClr val="000000"/>
                  </a:solidFill>
                  <a:latin typeface="DM Sans Bold"/>
                  <a:ea typeface="DM Sans Bold"/>
                  <a:cs typeface="DM Sans Bold"/>
                  <a:sym typeface="DM Sans Bold"/>
                </a:rPr>
                <a:t>send Http Requests</a:t>
              </a:r>
            </a:p>
          </p:txBody>
        </p:sp>
      </p:grpSp>
      <p:grpSp>
        <p:nvGrpSpPr>
          <p:cNvPr id="19" name="Group 19"/>
          <p:cNvGrpSpPr/>
          <p:nvPr/>
        </p:nvGrpSpPr>
        <p:grpSpPr>
          <a:xfrm>
            <a:off x="13214347" y="1833015"/>
            <a:ext cx="4783387" cy="606656"/>
            <a:chOff x="0" y="0"/>
            <a:chExt cx="2874565" cy="364568"/>
          </a:xfrm>
        </p:grpSpPr>
        <p:sp>
          <p:nvSpPr>
            <p:cNvPr id="20" name="Freeform 20"/>
            <p:cNvSpPr/>
            <p:nvPr/>
          </p:nvSpPr>
          <p:spPr>
            <a:xfrm>
              <a:off x="0" y="0"/>
              <a:ext cx="2874565" cy="364568"/>
            </a:xfrm>
            <a:custGeom>
              <a:avLst/>
              <a:gdLst/>
              <a:ahLst/>
              <a:cxnLst/>
              <a:rect l="l" t="t" r="r" b="b"/>
              <a:pathLst>
                <a:path w="2874565" h="364568">
                  <a:moveTo>
                    <a:pt x="0" y="0"/>
                  </a:moveTo>
                  <a:lnTo>
                    <a:pt x="2874565" y="0"/>
                  </a:lnTo>
                  <a:lnTo>
                    <a:pt x="2874565" y="364568"/>
                  </a:lnTo>
                  <a:lnTo>
                    <a:pt x="0" y="364568"/>
                  </a:lnTo>
                  <a:close/>
                </a:path>
              </a:pathLst>
            </a:custGeom>
            <a:solidFill>
              <a:srgbClr val="FFB001"/>
            </a:solidFill>
            <a:ln cap="sq">
              <a:noFill/>
              <a:prstDash val="solid"/>
              <a:miter/>
            </a:ln>
          </p:spPr>
        </p:sp>
        <p:sp>
          <p:nvSpPr>
            <p:cNvPr id="21" name="TextBox 21"/>
            <p:cNvSpPr txBox="1"/>
            <p:nvPr/>
          </p:nvSpPr>
          <p:spPr>
            <a:xfrm>
              <a:off x="0" y="0"/>
              <a:ext cx="2874565" cy="364568"/>
            </a:xfrm>
            <a:prstGeom prst="rect">
              <a:avLst/>
            </a:prstGeom>
          </p:spPr>
          <p:txBody>
            <a:bodyPr lIns="50800" tIns="50800" rIns="50800" bIns="50800" rtlCol="0" anchor="ctr"/>
            <a:lstStyle/>
            <a:p>
              <a:pPr marL="0" lvl="0" indent="0" algn="ctr">
                <a:lnSpc>
                  <a:spcPts val="3359"/>
                </a:lnSpc>
                <a:spcBef>
                  <a:spcPct val="0"/>
                </a:spcBef>
              </a:pPr>
              <a:r>
                <a:rPr lang="en-US" sz="2799" b="1">
                  <a:solidFill>
                    <a:srgbClr val="000000"/>
                  </a:solidFill>
                  <a:latin typeface="DM Sans Bold"/>
                  <a:ea typeface="DM Sans Bold"/>
                  <a:cs typeface="DM Sans Bold"/>
                  <a:sym typeface="DM Sans Bold"/>
                </a:rPr>
                <a:t> Call ebay api to fetch </a:t>
              </a:r>
              <a:r>
                <a:rPr lang="en-US" sz="2799" b="1" u="none" strike="noStrike">
                  <a:solidFill>
                    <a:srgbClr val="000000"/>
                  </a:solidFill>
                  <a:latin typeface="DM Sans Bold"/>
                  <a:ea typeface="DM Sans Bold"/>
                  <a:cs typeface="DM Sans Bold"/>
                  <a:sym typeface="DM Sans Bold"/>
                </a:rPr>
                <a:t>data</a:t>
              </a:r>
            </a:p>
          </p:txBody>
        </p:sp>
      </p:grpSp>
      <p:sp>
        <p:nvSpPr>
          <p:cNvPr id="22" name="AutoShape 22"/>
          <p:cNvSpPr/>
          <p:nvPr/>
        </p:nvSpPr>
        <p:spPr>
          <a:xfrm flipV="1">
            <a:off x="15606040" y="2765719"/>
            <a:ext cx="0" cy="3553250"/>
          </a:xfrm>
          <a:prstGeom prst="line">
            <a:avLst/>
          </a:prstGeom>
          <a:ln w="38100" cap="rnd">
            <a:solidFill>
              <a:srgbClr val="000000"/>
            </a:solidFill>
            <a:prstDash val="solid"/>
            <a:headEnd type="triangle" w="lg" len="med"/>
            <a:tailEnd type="none" w="sm" len="sm"/>
          </a:ln>
        </p:spPr>
      </p:sp>
      <p:grpSp>
        <p:nvGrpSpPr>
          <p:cNvPr id="23" name="Group 23"/>
          <p:cNvGrpSpPr/>
          <p:nvPr/>
        </p:nvGrpSpPr>
        <p:grpSpPr>
          <a:xfrm>
            <a:off x="13556315" y="3705572"/>
            <a:ext cx="4214104" cy="1347494"/>
            <a:chOff x="0" y="0"/>
            <a:chExt cx="2532456" cy="809774"/>
          </a:xfrm>
        </p:grpSpPr>
        <p:sp>
          <p:nvSpPr>
            <p:cNvPr id="24" name="Freeform 24"/>
            <p:cNvSpPr/>
            <p:nvPr/>
          </p:nvSpPr>
          <p:spPr>
            <a:xfrm>
              <a:off x="0" y="0"/>
              <a:ext cx="2532456" cy="809774"/>
            </a:xfrm>
            <a:custGeom>
              <a:avLst/>
              <a:gdLst/>
              <a:ahLst/>
              <a:cxnLst/>
              <a:rect l="l" t="t" r="r" b="b"/>
              <a:pathLst>
                <a:path w="2532456" h="809774">
                  <a:moveTo>
                    <a:pt x="0" y="0"/>
                  </a:moveTo>
                  <a:lnTo>
                    <a:pt x="2532456" y="0"/>
                  </a:lnTo>
                  <a:lnTo>
                    <a:pt x="2532456" y="809774"/>
                  </a:lnTo>
                  <a:lnTo>
                    <a:pt x="0" y="809774"/>
                  </a:lnTo>
                  <a:close/>
                </a:path>
              </a:pathLst>
            </a:custGeom>
            <a:solidFill>
              <a:srgbClr val="BFE4FF"/>
            </a:solidFill>
            <a:ln cap="sq">
              <a:noFill/>
              <a:prstDash val="solid"/>
              <a:miter/>
            </a:ln>
          </p:spPr>
        </p:sp>
        <p:sp>
          <p:nvSpPr>
            <p:cNvPr id="25" name="TextBox 25"/>
            <p:cNvSpPr txBox="1"/>
            <p:nvPr/>
          </p:nvSpPr>
          <p:spPr>
            <a:xfrm>
              <a:off x="0" y="0"/>
              <a:ext cx="2532456" cy="809774"/>
            </a:xfrm>
            <a:prstGeom prst="rect">
              <a:avLst/>
            </a:prstGeom>
          </p:spPr>
          <p:txBody>
            <a:bodyPr lIns="50800" tIns="50800" rIns="50800" bIns="50800" rtlCol="0" anchor="ctr"/>
            <a:lstStyle/>
            <a:p>
              <a:pPr algn="ctr">
                <a:lnSpc>
                  <a:spcPts val="3119"/>
                </a:lnSpc>
              </a:pPr>
              <a:r>
                <a:rPr lang="en-US" sz="2599" b="1">
                  <a:solidFill>
                    <a:srgbClr val="000000"/>
                  </a:solidFill>
                  <a:latin typeface="DM Sans Bold"/>
                  <a:ea typeface="DM Sans Bold"/>
                  <a:cs typeface="DM Sans Bold"/>
                  <a:sym typeface="DM Sans Bold"/>
                </a:rPr>
                <a:t>Inject data </a:t>
              </a:r>
            </a:p>
            <a:p>
              <a:pPr marL="0" lvl="0" indent="0" algn="ctr">
                <a:lnSpc>
                  <a:spcPts val="3119"/>
                </a:lnSpc>
                <a:spcBef>
                  <a:spcPct val="0"/>
                </a:spcBef>
              </a:pPr>
              <a:r>
                <a:rPr lang="en-US" sz="2599" b="1">
                  <a:solidFill>
                    <a:srgbClr val="000000"/>
                  </a:solidFill>
                  <a:latin typeface="DM Sans Bold"/>
                  <a:ea typeface="DM Sans Bold"/>
                  <a:cs typeface="DM Sans Bold"/>
                  <a:sym typeface="DM Sans Bold"/>
                </a:rPr>
                <a:t>wh</a:t>
              </a:r>
              <a:r>
                <a:rPr lang="en-US" sz="2599" b="1" u="none" strike="noStrike">
                  <a:solidFill>
                    <a:srgbClr val="000000"/>
                  </a:solidFill>
                  <a:latin typeface="DM Sans Bold"/>
                  <a:ea typeface="DM Sans Bold"/>
                  <a:cs typeface="DM Sans Bold"/>
                  <a:sym typeface="DM Sans Bold"/>
                </a:rPr>
                <a:t>en starting the backend server</a:t>
              </a:r>
            </a:p>
          </p:txBody>
        </p:sp>
      </p:grpSp>
      <p:sp>
        <p:nvSpPr>
          <p:cNvPr id="26" name="Freeform 26"/>
          <p:cNvSpPr/>
          <p:nvPr/>
        </p:nvSpPr>
        <p:spPr>
          <a:xfrm>
            <a:off x="12160889" y="7474502"/>
            <a:ext cx="2036092" cy="330482"/>
          </a:xfrm>
          <a:custGeom>
            <a:avLst/>
            <a:gdLst/>
            <a:ahLst/>
            <a:cxnLst/>
            <a:rect l="l" t="t" r="r" b="b"/>
            <a:pathLst>
              <a:path w="2036092" h="330482">
                <a:moveTo>
                  <a:pt x="0" y="0"/>
                </a:moveTo>
                <a:lnTo>
                  <a:pt x="2036091" y="0"/>
                </a:lnTo>
                <a:lnTo>
                  <a:pt x="2036091" y="330482"/>
                </a:lnTo>
                <a:lnTo>
                  <a:pt x="0" y="3304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a:off x="5287779" y="7347359"/>
            <a:ext cx="2036092" cy="330482"/>
          </a:xfrm>
          <a:custGeom>
            <a:avLst/>
            <a:gdLst/>
            <a:ahLst/>
            <a:cxnLst/>
            <a:rect l="l" t="t" r="r" b="b"/>
            <a:pathLst>
              <a:path w="2036092" h="330482">
                <a:moveTo>
                  <a:pt x="0" y="0"/>
                </a:moveTo>
                <a:lnTo>
                  <a:pt x="2036091" y="0"/>
                </a:lnTo>
                <a:lnTo>
                  <a:pt x="2036091" y="330482"/>
                </a:lnTo>
                <a:lnTo>
                  <a:pt x="0" y="3304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8" name="Group 28"/>
          <p:cNvGrpSpPr/>
          <p:nvPr/>
        </p:nvGrpSpPr>
        <p:grpSpPr>
          <a:xfrm>
            <a:off x="6572498" y="1769513"/>
            <a:ext cx="4704626" cy="854679"/>
            <a:chOff x="0" y="0"/>
            <a:chExt cx="1388260" cy="252202"/>
          </a:xfrm>
        </p:grpSpPr>
        <p:sp>
          <p:nvSpPr>
            <p:cNvPr id="29" name="Freeform 29"/>
            <p:cNvSpPr/>
            <p:nvPr/>
          </p:nvSpPr>
          <p:spPr>
            <a:xfrm>
              <a:off x="0" y="0"/>
              <a:ext cx="1388260" cy="252202"/>
            </a:xfrm>
            <a:custGeom>
              <a:avLst/>
              <a:gdLst/>
              <a:ahLst/>
              <a:cxnLst/>
              <a:rect l="l" t="t" r="r" b="b"/>
              <a:pathLst>
                <a:path w="1388260" h="252202">
                  <a:moveTo>
                    <a:pt x="126101" y="0"/>
                  </a:moveTo>
                  <a:lnTo>
                    <a:pt x="1262159" y="0"/>
                  </a:lnTo>
                  <a:cubicBezTo>
                    <a:pt x="1295603" y="0"/>
                    <a:pt x="1327677" y="13286"/>
                    <a:pt x="1351325" y="36934"/>
                  </a:cubicBezTo>
                  <a:cubicBezTo>
                    <a:pt x="1374974" y="60583"/>
                    <a:pt x="1388260" y="92657"/>
                    <a:pt x="1388260" y="126101"/>
                  </a:cubicBezTo>
                  <a:lnTo>
                    <a:pt x="1388260" y="126101"/>
                  </a:lnTo>
                  <a:cubicBezTo>
                    <a:pt x="1388260" y="195745"/>
                    <a:pt x="1331802" y="252202"/>
                    <a:pt x="1262159" y="252202"/>
                  </a:cubicBezTo>
                  <a:lnTo>
                    <a:pt x="126101" y="252202"/>
                  </a:lnTo>
                  <a:cubicBezTo>
                    <a:pt x="56457" y="252202"/>
                    <a:pt x="0" y="195745"/>
                    <a:pt x="0" y="126101"/>
                  </a:cubicBezTo>
                  <a:lnTo>
                    <a:pt x="0" y="126101"/>
                  </a:lnTo>
                  <a:cubicBezTo>
                    <a:pt x="0" y="56457"/>
                    <a:pt x="56457" y="0"/>
                    <a:pt x="126101" y="0"/>
                  </a:cubicBezTo>
                  <a:close/>
                </a:path>
              </a:pathLst>
            </a:custGeom>
            <a:solidFill>
              <a:srgbClr val="F4592F"/>
            </a:solidFill>
          </p:spPr>
        </p:sp>
        <p:sp>
          <p:nvSpPr>
            <p:cNvPr id="30" name="TextBox 30"/>
            <p:cNvSpPr txBox="1"/>
            <p:nvPr/>
          </p:nvSpPr>
          <p:spPr>
            <a:xfrm>
              <a:off x="0" y="-57150"/>
              <a:ext cx="1388260" cy="309352"/>
            </a:xfrm>
            <a:prstGeom prst="rect">
              <a:avLst/>
            </a:prstGeom>
          </p:spPr>
          <p:txBody>
            <a:bodyPr lIns="50800" tIns="50800" rIns="50800" bIns="50800" rtlCol="0" anchor="ctr"/>
            <a:lstStyle/>
            <a:p>
              <a:pPr algn="ctr">
                <a:lnSpc>
                  <a:spcPts val="3919"/>
                </a:lnSpc>
              </a:pPr>
              <a:r>
                <a:rPr lang="en-US" sz="2799" b="1">
                  <a:solidFill>
                    <a:srgbClr val="FFFFFF"/>
                  </a:solidFill>
                  <a:latin typeface="DM Sans Bold"/>
                  <a:ea typeface="DM Sans Bold"/>
                  <a:cs typeface="DM Sans Bold"/>
                  <a:sym typeface="DM Sans Bold"/>
                </a:rPr>
                <a:t>MVC design pattern</a:t>
              </a:r>
            </a:p>
          </p:txBody>
        </p:sp>
      </p:grpSp>
      <p:sp>
        <p:nvSpPr>
          <p:cNvPr id="31" name="Freeform 31"/>
          <p:cNvSpPr/>
          <p:nvPr/>
        </p:nvSpPr>
        <p:spPr>
          <a:xfrm>
            <a:off x="7434742" y="6253063"/>
            <a:ext cx="4237977" cy="2885138"/>
          </a:xfrm>
          <a:custGeom>
            <a:avLst/>
            <a:gdLst/>
            <a:ahLst/>
            <a:cxnLst/>
            <a:rect l="l" t="t" r="r" b="b"/>
            <a:pathLst>
              <a:path w="4237977" h="2885138">
                <a:moveTo>
                  <a:pt x="0" y="0"/>
                </a:moveTo>
                <a:lnTo>
                  <a:pt x="4237977" y="0"/>
                </a:lnTo>
                <a:lnTo>
                  <a:pt x="4237977" y="2885137"/>
                </a:lnTo>
                <a:lnTo>
                  <a:pt x="0" y="2885137"/>
                </a:lnTo>
                <a:lnTo>
                  <a:pt x="0" y="0"/>
                </a:lnTo>
                <a:close/>
              </a:path>
            </a:pathLst>
          </a:custGeom>
          <a:blipFill>
            <a:blip r:embed="rId6"/>
            <a:stretch>
              <a:fillRect/>
            </a:stretch>
          </a:blipFill>
        </p:spPr>
      </p:sp>
      <p:sp>
        <p:nvSpPr>
          <p:cNvPr id="32" name="TextBox 32"/>
          <p:cNvSpPr txBox="1"/>
          <p:nvPr/>
        </p:nvSpPr>
        <p:spPr>
          <a:xfrm>
            <a:off x="5618987" y="6861029"/>
            <a:ext cx="1509792" cy="390525"/>
          </a:xfrm>
          <a:prstGeom prst="rect">
            <a:avLst/>
          </a:prstGeom>
        </p:spPr>
        <p:txBody>
          <a:bodyPr lIns="0" tIns="0" rIns="0" bIns="0" rtlCol="0" anchor="t">
            <a:spAutoFit/>
          </a:bodyPr>
          <a:lstStyle/>
          <a:p>
            <a:pPr algn="ctr">
              <a:lnSpc>
                <a:spcPts val="3119"/>
              </a:lnSpc>
              <a:spcBef>
                <a:spcPct val="0"/>
              </a:spcBef>
            </a:pPr>
            <a:r>
              <a:rPr lang="en-US" sz="2599" b="1">
                <a:solidFill>
                  <a:srgbClr val="F4592F"/>
                </a:solidFill>
                <a:latin typeface="DM Sans Bold"/>
                <a:ea typeface="DM Sans Bold"/>
                <a:cs typeface="DM Sans Bold"/>
                <a:sym typeface="DM Sans Bold"/>
              </a:rPr>
              <a:t>decouple</a:t>
            </a:r>
          </a:p>
        </p:txBody>
      </p:sp>
      <p:grpSp>
        <p:nvGrpSpPr>
          <p:cNvPr id="33" name="Group 33"/>
          <p:cNvGrpSpPr/>
          <p:nvPr/>
        </p:nvGrpSpPr>
        <p:grpSpPr>
          <a:xfrm>
            <a:off x="705541" y="5772054"/>
            <a:ext cx="11200567" cy="3735378"/>
            <a:chOff x="0" y="0"/>
            <a:chExt cx="2949944" cy="983803"/>
          </a:xfrm>
        </p:grpSpPr>
        <p:sp>
          <p:nvSpPr>
            <p:cNvPr id="34" name="Freeform 34"/>
            <p:cNvSpPr/>
            <p:nvPr/>
          </p:nvSpPr>
          <p:spPr>
            <a:xfrm>
              <a:off x="0" y="0"/>
              <a:ext cx="2949944" cy="983803"/>
            </a:xfrm>
            <a:custGeom>
              <a:avLst/>
              <a:gdLst/>
              <a:ahLst/>
              <a:cxnLst/>
              <a:rect l="l" t="t" r="r" b="b"/>
              <a:pathLst>
                <a:path w="2949944" h="983803">
                  <a:moveTo>
                    <a:pt x="0" y="0"/>
                  </a:moveTo>
                  <a:lnTo>
                    <a:pt x="2949944" y="0"/>
                  </a:lnTo>
                  <a:lnTo>
                    <a:pt x="2949944" y="983803"/>
                  </a:lnTo>
                  <a:lnTo>
                    <a:pt x="0" y="983803"/>
                  </a:lnTo>
                  <a:close/>
                </a:path>
              </a:pathLst>
            </a:custGeom>
            <a:solidFill>
              <a:srgbClr val="000000">
                <a:alpha val="0"/>
              </a:srgbClr>
            </a:solidFill>
            <a:ln w="38100" cap="sq">
              <a:solidFill>
                <a:srgbClr val="000000"/>
              </a:solidFill>
              <a:prstDash val="dash"/>
              <a:miter/>
            </a:ln>
          </p:spPr>
        </p:sp>
        <p:sp>
          <p:nvSpPr>
            <p:cNvPr id="35" name="TextBox 35"/>
            <p:cNvSpPr txBox="1"/>
            <p:nvPr/>
          </p:nvSpPr>
          <p:spPr>
            <a:xfrm>
              <a:off x="0" y="0"/>
              <a:ext cx="2949944" cy="983803"/>
            </a:xfrm>
            <a:prstGeom prst="rect">
              <a:avLst/>
            </a:prstGeom>
          </p:spPr>
          <p:txBody>
            <a:bodyPr lIns="50800" tIns="50800" rIns="50800" bIns="50800" rtlCol="0" anchor="ctr"/>
            <a:lstStyle/>
            <a:p>
              <a:pPr algn="ctr">
                <a:lnSpc>
                  <a:spcPts val="3119"/>
                </a:lnSpc>
              </a:pPr>
              <a:endParaRPr/>
            </a:p>
          </p:txBody>
        </p:sp>
      </p:grpSp>
      <p:sp>
        <p:nvSpPr>
          <p:cNvPr id="36" name="Freeform 36"/>
          <p:cNvSpPr/>
          <p:nvPr/>
        </p:nvSpPr>
        <p:spPr>
          <a:xfrm>
            <a:off x="14451761" y="6423771"/>
            <a:ext cx="3912050" cy="2295613"/>
          </a:xfrm>
          <a:custGeom>
            <a:avLst/>
            <a:gdLst/>
            <a:ahLst/>
            <a:cxnLst/>
            <a:rect l="l" t="t" r="r" b="b"/>
            <a:pathLst>
              <a:path w="3912050" h="2295613">
                <a:moveTo>
                  <a:pt x="0" y="0"/>
                </a:moveTo>
                <a:lnTo>
                  <a:pt x="3912050" y="0"/>
                </a:lnTo>
                <a:lnTo>
                  <a:pt x="3912050" y="2295613"/>
                </a:lnTo>
                <a:lnTo>
                  <a:pt x="0" y="2295613"/>
                </a:lnTo>
                <a:lnTo>
                  <a:pt x="0" y="0"/>
                </a:lnTo>
                <a:close/>
              </a:path>
            </a:pathLst>
          </a:custGeom>
          <a:blipFill>
            <a:blip r:embed="rId7"/>
            <a:stretch>
              <a:fillRect/>
            </a:stretch>
          </a:blipFill>
        </p:spPr>
      </p:sp>
      <p:sp>
        <p:nvSpPr>
          <p:cNvPr id="37" name="TextBox 37"/>
          <p:cNvSpPr txBox="1"/>
          <p:nvPr/>
        </p:nvSpPr>
        <p:spPr>
          <a:xfrm>
            <a:off x="1846043" y="2839316"/>
            <a:ext cx="2607548" cy="390525"/>
          </a:xfrm>
          <a:prstGeom prst="rect">
            <a:avLst/>
          </a:prstGeom>
        </p:spPr>
        <p:txBody>
          <a:bodyPr lIns="0" tIns="0" rIns="0" bIns="0" rtlCol="0" anchor="t">
            <a:spAutoFit/>
          </a:bodyPr>
          <a:lstStyle/>
          <a:p>
            <a:pPr marL="0" lvl="0" indent="0" algn="ctr">
              <a:lnSpc>
                <a:spcPts val="3119"/>
              </a:lnSpc>
              <a:spcBef>
                <a:spcPct val="0"/>
              </a:spcBef>
            </a:pPr>
            <a:r>
              <a:rPr lang="en-US" sz="2599" b="1" u="none" strike="noStrike">
                <a:solidFill>
                  <a:srgbClr val="000000"/>
                </a:solidFill>
                <a:latin typeface="DM Sans Bold"/>
                <a:ea typeface="DM Sans Bold"/>
                <a:cs typeface="DM Sans Bold"/>
                <a:sym typeface="DM Sans Bold"/>
              </a:rPr>
              <a:t>client / frontend</a:t>
            </a:r>
          </a:p>
        </p:txBody>
      </p:sp>
      <p:sp>
        <p:nvSpPr>
          <p:cNvPr id="38" name="TextBox 38"/>
          <p:cNvSpPr txBox="1"/>
          <p:nvPr/>
        </p:nvSpPr>
        <p:spPr>
          <a:xfrm>
            <a:off x="3796387" y="9678033"/>
            <a:ext cx="5347613" cy="781050"/>
          </a:xfrm>
          <a:prstGeom prst="rect">
            <a:avLst/>
          </a:prstGeom>
        </p:spPr>
        <p:txBody>
          <a:bodyPr lIns="0" tIns="0" rIns="0" bIns="0" rtlCol="0" anchor="t">
            <a:spAutoFit/>
          </a:bodyPr>
          <a:lstStyle/>
          <a:p>
            <a:pPr algn="ctr">
              <a:lnSpc>
                <a:spcPts val="3119"/>
              </a:lnSpc>
            </a:pPr>
            <a:r>
              <a:rPr lang="en-US" sz="2599" b="1">
                <a:solidFill>
                  <a:srgbClr val="000000"/>
                </a:solidFill>
                <a:latin typeface="DM Sans Bold"/>
                <a:ea typeface="DM Sans Bold"/>
                <a:cs typeface="DM Sans Bold"/>
                <a:sym typeface="DM Sans Bold"/>
              </a:rPr>
              <a:t>backend based on springboot</a:t>
            </a:r>
          </a:p>
          <a:p>
            <a:pPr algn="ctr">
              <a:lnSpc>
                <a:spcPts val="3119"/>
              </a:lnSpc>
              <a:spcBef>
                <a:spcPct val="0"/>
              </a:spcBef>
            </a:pPr>
            <a:endParaRPr lang="en-US" sz="2599" b="1">
              <a:solidFill>
                <a:srgbClr val="000000"/>
              </a:solidFill>
              <a:latin typeface="DM Sans Bold"/>
              <a:ea typeface="DM Sans Bold"/>
              <a:cs typeface="DM Sans Bold"/>
              <a:sym typeface="DM Sans Bold"/>
            </a:endParaRPr>
          </a:p>
        </p:txBody>
      </p:sp>
      <p:sp>
        <p:nvSpPr>
          <p:cNvPr id="39" name="TextBox 39"/>
          <p:cNvSpPr txBox="1"/>
          <p:nvPr/>
        </p:nvSpPr>
        <p:spPr>
          <a:xfrm>
            <a:off x="15469236" y="8942938"/>
            <a:ext cx="1127964" cy="390525"/>
          </a:xfrm>
          <a:prstGeom prst="rect">
            <a:avLst/>
          </a:prstGeom>
        </p:spPr>
        <p:txBody>
          <a:bodyPr lIns="0" tIns="0" rIns="0" bIns="0" rtlCol="0" anchor="t">
            <a:spAutoFit/>
          </a:bodyPr>
          <a:lstStyle/>
          <a:p>
            <a:pPr algn="ctr">
              <a:lnSpc>
                <a:spcPts val="3119"/>
              </a:lnSpc>
              <a:spcBef>
                <a:spcPct val="0"/>
              </a:spcBef>
            </a:pPr>
            <a:r>
              <a:rPr lang="en-US" sz="2599" b="1">
                <a:solidFill>
                  <a:srgbClr val="000000"/>
                </a:solidFill>
                <a:latin typeface="DM Sans Bold"/>
                <a:ea typeface="DM Sans Bold"/>
                <a:cs typeface="DM Sans Bold"/>
                <a:sym typeface="DM Sans Bold"/>
              </a:rPr>
              <a:t>MySQL</a:t>
            </a:r>
          </a:p>
        </p:txBody>
      </p:sp>
      <p:sp>
        <p:nvSpPr>
          <p:cNvPr id="40" name="TextBox 40"/>
          <p:cNvSpPr txBox="1"/>
          <p:nvPr/>
        </p:nvSpPr>
        <p:spPr>
          <a:xfrm>
            <a:off x="12207782" y="6593523"/>
            <a:ext cx="1942306" cy="390525"/>
          </a:xfrm>
          <a:prstGeom prst="rect">
            <a:avLst/>
          </a:prstGeom>
        </p:spPr>
        <p:txBody>
          <a:bodyPr lIns="0" tIns="0" rIns="0" bIns="0" rtlCol="0" anchor="t">
            <a:spAutoFit/>
          </a:bodyPr>
          <a:lstStyle/>
          <a:p>
            <a:pPr marL="0" lvl="0" indent="0" algn="ctr">
              <a:lnSpc>
                <a:spcPts val="3119"/>
              </a:lnSpc>
              <a:spcBef>
                <a:spcPct val="0"/>
              </a:spcBef>
            </a:pPr>
            <a:r>
              <a:rPr lang="en-US" sz="2599" b="1" u="none" strike="noStrike">
                <a:solidFill>
                  <a:srgbClr val="000000"/>
                </a:solidFill>
                <a:latin typeface="DM Sans Bold"/>
                <a:ea typeface="DM Sans Bold"/>
                <a:cs typeface="DM Sans Bold"/>
                <a:sym typeface="DM Sans Bold"/>
              </a:rPr>
              <a:t>data access</a:t>
            </a:r>
          </a:p>
        </p:txBody>
      </p:sp>
      <p:sp>
        <p:nvSpPr>
          <p:cNvPr id="41" name="TextBox 41"/>
          <p:cNvSpPr txBox="1"/>
          <p:nvPr/>
        </p:nvSpPr>
        <p:spPr>
          <a:xfrm>
            <a:off x="12207781" y="7956879"/>
            <a:ext cx="2069740" cy="795089"/>
          </a:xfrm>
          <a:prstGeom prst="rect">
            <a:avLst/>
          </a:prstGeom>
        </p:spPr>
        <p:txBody>
          <a:bodyPr wrap="square" lIns="0" tIns="0" rIns="0" bIns="0" rtlCol="0" anchor="t">
            <a:spAutoFit/>
          </a:bodyPr>
          <a:lstStyle/>
          <a:p>
            <a:pPr marL="0" lvl="0" indent="0" algn="ctr">
              <a:lnSpc>
                <a:spcPts val="3119"/>
              </a:lnSpc>
              <a:spcBef>
                <a:spcPct val="0"/>
              </a:spcBef>
            </a:pPr>
            <a:r>
              <a:rPr lang="en-US" sz="2599" b="1" u="none" strike="noStrike" dirty="0">
                <a:solidFill>
                  <a:srgbClr val="F4592F"/>
                </a:solidFill>
                <a:latin typeface="DM Sans Bold"/>
                <a:ea typeface="DM Sans Bold"/>
                <a:cs typeface="DM Sans Bold"/>
                <a:sym typeface="DM Sans Bold"/>
              </a:rPr>
              <a:t>repository</a:t>
            </a:r>
          </a:p>
          <a:p>
            <a:pPr marL="0" lvl="0" indent="0" algn="ctr">
              <a:lnSpc>
                <a:spcPts val="3119"/>
              </a:lnSpc>
              <a:spcBef>
                <a:spcPct val="0"/>
              </a:spcBef>
            </a:pPr>
            <a:r>
              <a:rPr lang="en-US" sz="2599" b="1" u="none" strike="noStrike" dirty="0">
                <a:solidFill>
                  <a:srgbClr val="F4592F"/>
                </a:solidFill>
                <a:latin typeface="DM Sans Bold"/>
                <a:ea typeface="DM Sans Bold"/>
                <a:cs typeface="DM Sans Bold"/>
                <a:sym typeface="DM Sans Bold"/>
              </a:rPr>
              <a:t>model</a:t>
            </a:r>
          </a:p>
        </p:txBody>
      </p:sp>
      <p:sp>
        <p:nvSpPr>
          <p:cNvPr id="42" name="TextBox 42"/>
          <p:cNvSpPr txBox="1"/>
          <p:nvPr/>
        </p:nvSpPr>
        <p:spPr>
          <a:xfrm>
            <a:off x="-593335" y="422185"/>
            <a:ext cx="9737335" cy="1228725"/>
          </a:xfrm>
          <a:prstGeom prst="rect">
            <a:avLst/>
          </a:prstGeom>
        </p:spPr>
        <p:txBody>
          <a:bodyPr lIns="0" tIns="0" rIns="0" bIns="0" rtlCol="0" anchor="t">
            <a:spAutoFit/>
          </a:bodyPr>
          <a:lstStyle/>
          <a:p>
            <a:pPr algn="ctr">
              <a:lnSpc>
                <a:spcPts val="4816"/>
              </a:lnSpc>
              <a:spcBef>
                <a:spcPct val="0"/>
              </a:spcBef>
            </a:pPr>
            <a:r>
              <a:rPr lang="en-US" sz="4013" b="1" dirty="0">
                <a:solidFill>
                  <a:srgbClr val="000000"/>
                </a:solidFill>
                <a:latin typeface="DM Sans Bold"/>
                <a:sym typeface="DM Sans Bold"/>
              </a:rPr>
              <a:t>Key OOD Concepts in My Project</a:t>
            </a:r>
          </a:p>
          <a:p>
            <a:pPr algn="ctr">
              <a:lnSpc>
                <a:spcPts val="4816"/>
              </a:lnSpc>
              <a:spcBef>
                <a:spcPct val="0"/>
              </a:spcBef>
            </a:pPr>
            <a:r>
              <a:rPr lang="en-US" sz="4013" b="1" dirty="0">
                <a:solidFill>
                  <a:srgbClr val="000000"/>
                </a:solidFill>
                <a:latin typeface="DM Sans Bold"/>
                <a:sym typeface="DM Sans Bold"/>
              </a:rPr>
              <a:t> </a:t>
            </a:r>
          </a:p>
        </p:txBody>
      </p:sp>
      <p:sp>
        <p:nvSpPr>
          <p:cNvPr id="43" name="Freeform 43"/>
          <p:cNvSpPr/>
          <p:nvPr/>
        </p:nvSpPr>
        <p:spPr>
          <a:xfrm>
            <a:off x="2781654" y="1734185"/>
            <a:ext cx="804315" cy="804315"/>
          </a:xfrm>
          <a:custGeom>
            <a:avLst/>
            <a:gdLst/>
            <a:ahLst/>
            <a:cxnLst/>
            <a:rect l="l" t="t" r="r" b="b"/>
            <a:pathLst>
              <a:path w="804315" h="804315">
                <a:moveTo>
                  <a:pt x="0" y="0"/>
                </a:moveTo>
                <a:lnTo>
                  <a:pt x="804315" y="0"/>
                </a:lnTo>
                <a:lnTo>
                  <a:pt x="804315" y="804315"/>
                </a:lnTo>
                <a:lnTo>
                  <a:pt x="0" y="8043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5957213"/>
            <a:ext cx="2992636" cy="685865"/>
            <a:chOff x="0" y="0"/>
            <a:chExt cx="908765" cy="208275"/>
          </a:xfrm>
        </p:grpSpPr>
        <p:sp>
          <p:nvSpPr>
            <p:cNvPr id="3" name="Freeform 3"/>
            <p:cNvSpPr/>
            <p:nvPr/>
          </p:nvSpPr>
          <p:spPr>
            <a:xfrm>
              <a:off x="0" y="0"/>
              <a:ext cx="908765" cy="208275"/>
            </a:xfrm>
            <a:custGeom>
              <a:avLst/>
              <a:gdLst/>
              <a:ahLst/>
              <a:cxnLst/>
              <a:rect l="l" t="t" r="r" b="b"/>
              <a:pathLst>
                <a:path w="908765" h="208275">
                  <a:moveTo>
                    <a:pt x="104137" y="0"/>
                  </a:moveTo>
                  <a:lnTo>
                    <a:pt x="804628" y="0"/>
                  </a:lnTo>
                  <a:cubicBezTo>
                    <a:pt x="862141" y="0"/>
                    <a:pt x="908765" y="46624"/>
                    <a:pt x="908765" y="104137"/>
                  </a:cubicBezTo>
                  <a:lnTo>
                    <a:pt x="908765" y="104137"/>
                  </a:lnTo>
                  <a:cubicBezTo>
                    <a:pt x="908765" y="131756"/>
                    <a:pt x="897793" y="158244"/>
                    <a:pt x="878264" y="177773"/>
                  </a:cubicBezTo>
                  <a:cubicBezTo>
                    <a:pt x="858734" y="197303"/>
                    <a:pt x="832246" y="208275"/>
                    <a:pt x="804628" y="208275"/>
                  </a:cubicBezTo>
                  <a:lnTo>
                    <a:pt x="104137" y="208275"/>
                  </a:lnTo>
                  <a:cubicBezTo>
                    <a:pt x="46624" y="208275"/>
                    <a:pt x="0" y="161651"/>
                    <a:pt x="0" y="104137"/>
                  </a:cubicBezTo>
                  <a:lnTo>
                    <a:pt x="0" y="104137"/>
                  </a:lnTo>
                  <a:cubicBezTo>
                    <a:pt x="0" y="46624"/>
                    <a:pt x="46624" y="0"/>
                    <a:pt x="104137" y="0"/>
                  </a:cubicBezTo>
                  <a:close/>
                </a:path>
              </a:pathLst>
            </a:custGeom>
            <a:solidFill>
              <a:srgbClr val="F2EE43"/>
            </a:solidFill>
          </p:spPr>
        </p:sp>
        <p:sp>
          <p:nvSpPr>
            <p:cNvPr id="4" name="TextBox 4"/>
            <p:cNvSpPr txBox="1"/>
            <p:nvPr/>
          </p:nvSpPr>
          <p:spPr>
            <a:xfrm>
              <a:off x="0" y="-66675"/>
              <a:ext cx="908765" cy="274950"/>
            </a:xfrm>
            <a:prstGeom prst="rect">
              <a:avLst/>
            </a:prstGeom>
          </p:spPr>
          <p:txBody>
            <a:bodyPr lIns="50800" tIns="50800" rIns="50800" bIns="50800" rtlCol="0" anchor="ctr"/>
            <a:lstStyle/>
            <a:p>
              <a:pPr algn="ctr">
                <a:lnSpc>
                  <a:spcPts val="4340"/>
                </a:lnSpc>
              </a:pPr>
              <a:r>
                <a:rPr lang="en-US" sz="3100" b="1">
                  <a:solidFill>
                    <a:srgbClr val="FFFFFF"/>
                  </a:solidFill>
                  <a:latin typeface="DM Sans Bold"/>
                  <a:ea typeface="DM Sans Bold"/>
                  <a:cs typeface="DM Sans Bold"/>
                  <a:sym typeface="DM Sans Bold"/>
                </a:rPr>
                <a:t> </a:t>
              </a:r>
              <a:r>
                <a:rPr lang="en-US" sz="3100" b="1">
                  <a:solidFill>
                    <a:srgbClr val="000000"/>
                  </a:solidFill>
                  <a:latin typeface="DM Sans Bold"/>
                  <a:ea typeface="DM Sans Bold"/>
                  <a:cs typeface="DM Sans Bold"/>
                  <a:sym typeface="DM Sans Bold"/>
                </a:rPr>
                <a:t>Abstraction</a:t>
              </a:r>
            </a:p>
          </p:txBody>
        </p:sp>
      </p:grpSp>
      <p:grpSp>
        <p:nvGrpSpPr>
          <p:cNvPr id="5" name="Group 5"/>
          <p:cNvGrpSpPr/>
          <p:nvPr/>
        </p:nvGrpSpPr>
        <p:grpSpPr>
          <a:xfrm>
            <a:off x="1028700" y="8307367"/>
            <a:ext cx="2992636" cy="685865"/>
            <a:chOff x="0" y="0"/>
            <a:chExt cx="908765" cy="208275"/>
          </a:xfrm>
        </p:grpSpPr>
        <p:sp>
          <p:nvSpPr>
            <p:cNvPr id="6" name="Freeform 6"/>
            <p:cNvSpPr/>
            <p:nvPr/>
          </p:nvSpPr>
          <p:spPr>
            <a:xfrm>
              <a:off x="0" y="0"/>
              <a:ext cx="908765" cy="208275"/>
            </a:xfrm>
            <a:custGeom>
              <a:avLst/>
              <a:gdLst/>
              <a:ahLst/>
              <a:cxnLst/>
              <a:rect l="l" t="t" r="r" b="b"/>
              <a:pathLst>
                <a:path w="908765" h="208275">
                  <a:moveTo>
                    <a:pt x="104137" y="0"/>
                  </a:moveTo>
                  <a:lnTo>
                    <a:pt x="804628" y="0"/>
                  </a:lnTo>
                  <a:cubicBezTo>
                    <a:pt x="862141" y="0"/>
                    <a:pt x="908765" y="46624"/>
                    <a:pt x="908765" y="104137"/>
                  </a:cubicBezTo>
                  <a:lnTo>
                    <a:pt x="908765" y="104137"/>
                  </a:lnTo>
                  <a:cubicBezTo>
                    <a:pt x="908765" y="131756"/>
                    <a:pt x="897793" y="158244"/>
                    <a:pt x="878264" y="177773"/>
                  </a:cubicBezTo>
                  <a:cubicBezTo>
                    <a:pt x="858734" y="197303"/>
                    <a:pt x="832246" y="208275"/>
                    <a:pt x="804628" y="208275"/>
                  </a:cubicBezTo>
                  <a:lnTo>
                    <a:pt x="104137" y="208275"/>
                  </a:lnTo>
                  <a:cubicBezTo>
                    <a:pt x="46624" y="208275"/>
                    <a:pt x="0" y="161651"/>
                    <a:pt x="0" y="104137"/>
                  </a:cubicBezTo>
                  <a:lnTo>
                    <a:pt x="0" y="104137"/>
                  </a:lnTo>
                  <a:cubicBezTo>
                    <a:pt x="0" y="46624"/>
                    <a:pt x="46624" y="0"/>
                    <a:pt x="104137" y="0"/>
                  </a:cubicBezTo>
                  <a:close/>
                </a:path>
              </a:pathLst>
            </a:custGeom>
            <a:solidFill>
              <a:srgbClr val="F2EE43"/>
            </a:solidFill>
          </p:spPr>
        </p:sp>
        <p:sp>
          <p:nvSpPr>
            <p:cNvPr id="7" name="TextBox 7"/>
            <p:cNvSpPr txBox="1"/>
            <p:nvPr/>
          </p:nvSpPr>
          <p:spPr>
            <a:xfrm>
              <a:off x="0" y="-66675"/>
              <a:ext cx="908765" cy="274950"/>
            </a:xfrm>
            <a:prstGeom prst="rect">
              <a:avLst/>
            </a:prstGeom>
          </p:spPr>
          <p:txBody>
            <a:bodyPr lIns="50800" tIns="50800" rIns="50800" bIns="50800" rtlCol="0" anchor="ctr"/>
            <a:lstStyle/>
            <a:p>
              <a:pPr algn="ctr">
                <a:lnSpc>
                  <a:spcPts val="4340"/>
                </a:lnSpc>
              </a:pPr>
              <a:r>
                <a:rPr lang="en-US" sz="3100" b="1">
                  <a:solidFill>
                    <a:srgbClr val="000000"/>
                  </a:solidFill>
                  <a:latin typeface="DM Sans Bold"/>
                  <a:ea typeface="DM Sans Bold"/>
                  <a:cs typeface="DM Sans Bold"/>
                  <a:sym typeface="DM Sans Bold"/>
                </a:rPr>
                <a:t> Polymorphism</a:t>
              </a:r>
            </a:p>
          </p:txBody>
        </p:sp>
      </p:grpSp>
      <p:grpSp>
        <p:nvGrpSpPr>
          <p:cNvPr id="8" name="Group 8"/>
          <p:cNvGrpSpPr/>
          <p:nvPr/>
        </p:nvGrpSpPr>
        <p:grpSpPr>
          <a:xfrm>
            <a:off x="1028700" y="7164367"/>
            <a:ext cx="2992636" cy="685865"/>
            <a:chOff x="0" y="0"/>
            <a:chExt cx="908765" cy="208275"/>
          </a:xfrm>
        </p:grpSpPr>
        <p:sp>
          <p:nvSpPr>
            <p:cNvPr id="9" name="Freeform 9"/>
            <p:cNvSpPr/>
            <p:nvPr/>
          </p:nvSpPr>
          <p:spPr>
            <a:xfrm>
              <a:off x="0" y="0"/>
              <a:ext cx="908765" cy="208275"/>
            </a:xfrm>
            <a:custGeom>
              <a:avLst/>
              <a:gdLst/>
              <a:ahLst/>
              <a:cxnLst/>
              <a:rect l="l" t="t" r="r" b="b"/>
              <a:pathLst>
                <a:path w="908765" h="208275">
                  <a:moveTo>
                    <a:pt x="104137" y="0"/>
                  </a:moveTo>
                  <a:lnTo>
                    <a:pt x="804628" y="0"/>
                  </a:lnTo>
                  <a:cubicBezTo>
                    <a:pt x="862141" y="0"/>
                    <a:pt x="908765" y="46624"/>
                    <a:pt x="908765" y="104137"/>
                  </a:cubicBezTo>
                  <a:lnTo>
                    <a:pt x="908765" y="104137"/>
                  </a:lnTo>
                  <a:cubicBezTo>
                    <a:pt x="908765" y="131756"/>
                    <a:pt x="897793" y="158244"/>
                    <a:pt x="878264" y="177773"/>
                  </a:cubicBezTo>
                  <a:cubicBezTo>
                    <a:pt x="858734" y="197303"/>
                    <a:pt x="832246" y="208275"/>
                    <a:pt x="804628" y="208275"/>
                  </a:cubicBezTo>
                  <a:lnTo>
                    <a:pt x="104137" y="208275"/>
                  </a:lnTo>
                  <a:cubicBezTo>
                    <a:pt x="46624" y="208275"/>
                    <a:pt x="0" y="161651"/>
                    <a:pt x="0" y="104137"/>
                  </a:cubicBezTo>
                  <a:lnTo>
                    <a:pt x="0" y="104137"/>
                  </a:lnTo>
                  <a:cubicBezTo>
                    <a:pt x="0" y="46624"/>
                    <a:pt x="46624" y="0"/>
                    <a:pt x="104137" y="0"/>
                  </a:cubicBezTo>
                  <a:close/>
                </a:path>
              </a:pathLst>
            </a:custGeom>
            <a:solidFill>
              <a:srgbClr val="35A1F4"/>
            </a:solidFill>
          </p:spPr>
        </p:sp>
        <p:sp>
          <p:nvSpPr>
            <p:cNvPr id="10" name="TextBox 10"/>
            <p:cNvSpPr txBox="1"/>
            <p:nvPr/>
          </p:nvSpPr>
          <p:spPr>
            <a:xfrm>
              <a:off x="0" y="-66675"/>
              <a:ext cx="908765" cy="274950"/>
            </a:xfrm>
            <a:prstGeom prst="rect">
              <a:avLst/>
            </a:prstGeom>
          </p:spPr>
          <p:txBody>
            <a:bodyPr lIns="50800" tIns="50800" rIns="50800" bIns="50800" rtlCol="0" anchor="ctr"/>
            <a:lstStyle/>
            <a:p>
              <a:pPr algn="ctr">
                <a:lnSpc>
                  <a:spcPts val="4340"/>
                </a:lnSpc>
              </a:pPr>
              <a:r>
                <a:rPr lang="en-US" sz="3100" b="1">
                  <a:solidFill>
                    <a:srgbClr val="FFFFFF"/>
                  </a:solidFill>
                  <a:latin typeface="DM Sans Bold"/>
                  <a:ea typeface="DM Sans Bold"/>
                  <a:cs typeface="DM Sans Bold"/>
                  <a:sym typeface="DM Sans Bold"/>
                </a:rPr>
                <a:t> Inheritance</a:t>
              </a:r>
            </a:p>
          </p:txBody>
        </p:sp>
      </p:grpSp>
      <p:sp>
        <p:nvSpPr>
          <p:cNvPr id="11" name="Freeform 11"/>
          <p:cNvSpPr/>
          <p:nvPr/>
        </p:nvSpPr>
        <p:spPr>
          <a:xfrm>
            <a:off x="1014282" y="2197837"/>
            <a:ext cx="16712983" cy="2945663"/>
          </a:xfrm>
          <a:custGeom>
            <a:avLst/>
            <a:gdLst/>
            <a:ahLst/>
            <a:cxnLst/>
            <a:rect l="l" t="t" r="r" b="b"/>
            <a:pathLst>
              <a:path w="16712983" h="2945663">
                <a:moveTo>
                  <a:pt x="0" y="0"/>
                </a:moveTo>
                <a:lnTo>
                  <a:pt x="16712983" y="0"/>
                </a:lnTo>
                <a:lnTo>
                  <a:pt x="16712983" y="2945663"/>
                </a:lnTo>
                <a:lnTo>
                  <a:pt x="0" y="2945663"/>
                </a:lnTo>
                <a:lnTo>
                  <a:pt x="0" y="0"/>
                </a:lnTo>
                <a:close/>
              </a:path>
            </a:pathLst>
          </a:custGeom>
          <a:blipFill>
            <a:blip r:embed="rId3"/>
            <a:stretch>
              <a:fillRect/>
            </a:stretch>
          </a:blipFill>
        </p:spPr>
      </p:sp>
      <p:sp>
        <p:nvSpPr>
          <p:cNvPr id="12" name="TextBox 12"/>
          <p:cNvSpPr txBox="1"/>
          <p:nvPr/>
        </p:nvSpPr>
        <p:spPr>
          <a:xfrm>
            <a:off x="259309" y="230728"/>
            <a:ext cx="20222725" cy="1744965"/>
          </a:xfrm>
          <a:prstGeom prst="rect">
            <a:avLst/>
          </a:prstGeom>
        </p:spPr>
        <p:txBody>
          <a:bodyPr lIns="0" tIns="0" rIns="0" bIns="0" rtlCol="0" anchor="t">
            <a:spAutoFit/>
          </a:bodyPr>
          <a:lstStyle/>
          <a:p>
            <a:pPr marL="0" lvl="0" indent="0" algn="l">
              <a:lnSpc>
                <a:spcPts val="7331"/>
              </a:lnSpc>
            </a:pPr>
            <a:r>
              <a:rPr lang="en-US" sz="4013" b="1" dirty="0">
                <a:solidFill>
                  <a:srgbClr val="000000"/>
                </a:solidFill>
                <a:latin typeface="DM Sans Bold"/>
                <a:sym typeface="DM Sans Bold"/>
              </a:rPr>
              <a:t>Key OOD Concepts in My Project</a:t>
            </a:r>
          </a:p>
          <a:p>
            <a:pPr marL="0" lvl="0" indent="0" algn="l">
              <a:lnSpc>
                <a:spcPts val="6955"/>
              </a:lnSpc>
            </a:pPr>
            <a:r>
              <a:rPr lang="en-US" sz="3699" b="1" u="none" strike="noStrike" dirty="0">
                <a:solidFill>
                  <a:srgbClr val="000000"/>
                </a:solidFill>
                <a:latin typeface="DM Sans Bold"/>
                <a:ea typeface="DM Sans Bold"/>
                <a:cs typeface="DM Sans Bold"/>
                <a:sym typeface="DM Sans Bold"/>
              </a:rPr>
              <a:t>            </a:t>
            </a:r>
          </a:p>
        </p:txBody>
      </p:sp>
      <p:sp>
        <p:nvSpPr>
          <p:cNvPr id="13" name="TextBox 13"/>
          <p:cNvSpPr txBox="1"/>
          <p:nvPr/>
        </p:nvSpPr>
        <p:spPr>
          <a:xfrm>
            <a:off x="4425881" y="5881013"/>
            <a:ext cx="13301385" cy="3784636"/>
          </a:xfrm>
          <a:prstGeom prst="rect">
            <a:avLst/>
          </a:prstGeom>
        </p:spPr>
        <p:txBody>
          <a:bodyPr lIns="0" tIns="0" rIns="0" bIns="0" rtlCol="0" anchor="t">
            <a:spAutoFit/>
          </a:bodyPr>
          <a:lstStyle/>
          <a:p>
            <a:pPr algn="l">
              <a:lnSpc>
                <a:spcPts val="4348"/>
              </a:lnSpc>
            </a:pPr>
            <a:r>
              <a:rPr lang="en-US" sz="3019" b="1">
                <a:solidFill>
                  <a:srgbClr val="000000"/>
                </a:solidFill>
                <a:latin typeface="DM Sans Bold"/>
                <a:ea typeface="DM Sans Bold"/>
                <a:cs typeface="DM Sans Bold"/>
                <a:sym typeface="DM Sans Bold"/>
              </a:rPr>
              <a:t>CartRepo defines required operations without implementation details.</a:t>
            </a:r>
          </a:p>
          <a:p>
            <a:pPr algn="l">
              <a:lnSpc>
                <a:spcPts val="4348"/>
              </a:lnSpc>
            </a:pPr>
            <a:endParaRPr lang="en-US" sz="3019" b="1">
              <a:solidFill>
                <a:srgbClr val="000000"/>
              </a:solidFill>
              <a:latin typeface="DM Sans Bold"/>
              <a:ea typeface="DM Sans Bold"/>
              <a:cs typeface="DM Sans Bold"/>
              <a:sym typeface="DM Sans Bold"/>
            </a:endParaRPr>
          </a:p>
          <a:p>
            <a:pPr algn="l">
              <a:lnSpc>
                <a:spcPts val="4348"/>
              </a:lnSpc>
            </a:pPr>
            <a:r>
              <a:rPr lang="en-US" sz="3019" b="1">
                <a:solidFill>
                  <a:srgbClr val="000000"/>
                </a:solidFill>
                <a:latin typeface="DM Sans Bold"/>
                <a:ea typeface="DM Sans Bold"/>
                <a:cs typeface="DM Sans Bold"/>
                <a:sym typeface="DM Sans Bold"/>
              </a:rPr>
              <a:t>CartRepo extends JpaRepository, inheriting CRUD operations.</a:t>
            </a:r>
          </a:p>
          <a:p>
            <a:pPr algn="l">
              <a:lnSpc>
                <a:spcPts val="4348"/>
              </a:lnSpc>
            </a:pPr>
            <a:endParaRPr lang="en-US" sz="3019" b="1">
              <a:solidFill>
                <a:srgbClr val="000000"/>
              </a:solidFill>
              <a:latin typeface="DM Sans Bold"/>
              <a:ea typeface="DM Sans Bold"/>
              <a:cs typeface="DM Sans Bold"/>
              <a:sym typeface="DM Sans Bold"/>
            </a:endParaRPr>
          </a:p>
          <a:p>
            <a:pPr algn="l">
              <a:lnSpc>
                <a:spcPts val="4348"/>
              </a:lnSpc>
            </a:pPr>
            <a:r>
              <a:rPr lang="en-US" sz="3019" b="1">
                <a:solidFill>
                  <a:srgbClr val="000000"/>
                </a:solidFill>
                <a:latin typeface="DM Sans Bold"/>
                <a:ea typeface="DM Sans Bold"/>
                <a:cs typeface="DM Sans Bold"/>
                <a:sym typeface="DM Sans Bold"/>
              </a:rPr>
              <a:t>Custom methods like findByUserId follow JPA conventions, with runtime method generation via interface-based design.</a:t>
            </a:r>
          </a:p>
          <a:p>
            <a:pPr algn="l">
              <a:lnSpc>
                <a:spcPts val="4348"/>
              </a:lnSpc>
            </a:pPr>
            <a:endParaRPr lang="en-US" sz="3019" b="1">
              <a:solidFill>
                <a:srgbClr val="000000"/>
              </a:solidFill>
              <a:latin typeface="DM Sans Bold"/>
              <a:ea typeface="DM Sans Bold"/>
              <a:cs typeface="DM Sans Bold"/>
              <a:sym typeface="DM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73180" y="4779078"/>
            <a:ext cx="4385194" cy="1739379"/>
          </a:xfrm>
          <a:custGeom>
            <a:avLst/>
            <a:gdLst/>
            <a:ahLst/>
            <a:cxnLst/>
            <a:rect l="l" t="t" r="r" b="b"/>
            <a:pathLst>
              <a:path w="4385194" h="1739379">
                <a:moveTo>
                  <a:pt x="0" y="0"/>
                </a:moveTo>
                <a:lnTo>
                  <a:pt x="4385194" y="0"/>
                </a:lnTo>
                <a:lnTo>
                  <a:pt x="4385194" y="1739379"/>
                </a:lnTo>
                <a:lnTo>
                  <a:pt x="0" y="1739379"/>
                </a:lnTo>
                <a:lnTo>
                  <a:pt x="0" y="0"/>
                </a:lnTo>
                <a:close/>
              </a:path>
            </a:pathLst>
          </a:custGeom>
          <a:blipFill>
            <a:blip r:embed="rId3"/>
            <a:stretch>
              <a:fillRect/>
            </a:stretch>
          </a:blipFill>
        </p:spPr>
      </p:sp>
      <p:sp>
        <p:nvSpPr>
          <p:cNvPr id="3" name="Freeform 3"/>
          <p:cNvSpPr/>
          <p:nvPr/>
        </p:nvSpPr>
        <p:spPr>
          <a:xfrm>
            <a:off x="6773180" y="1639545"/>
            <a:ext cx="9685672" cy="2539458"/>
          </a:xfrm>
          <a:custGeom>
            <a:avLst/>
            <a:gdLst/>
            <a:ahLst/>
            <a:cxnLst/>
            <a:rect l="l" t="t" r="r" b="b"/>
            <a:pathLst>
              <a:path w="9685672" h="2539458">
                <a:moveTo>
                  <a:pt x="0" y="0"/>
                </a:moveTo>
                <a:lnTo>
                  <a:pt x="9685672" y="0"/>
                </a:lnTo>
                <a:lnTo>
                  <a:pt x="9685672" y="2539458"/>
                </a:lnTo>
                <a:lnTo>
                  <a:pt x="0" y="2539458"/>
                </a:lnTo>
                <a:lnTo>
                  <a:pt x="0" y="0"/>
                </a:lnTo>
                <a:close/>
              </a:path>
            </a:pathLst>
          </a:custGeom>
          <a:blipFill>
            <a:blip r:embed="rId4"/>
            <a:stretch>
              <a:fillRect/>
            </a:stretch>
          </a:blipFill>
        </p:spPr>
      </p:sp>
      <p:sp>
        <p:nvSpPr>
          <p:cNvPr id="4" name="Freeform 4"/>
          <p:cNvSpPr/>
          <p:nvPr/>
        </p:nvSpPr>
        <p:spPr>
          <a:xfrm>
            <a:off x="6773180" y="7128605"/>
            <a:ext cx="9685672" cy="2869829"/>
          </a:xfrm>
          <a:custGeom>
            <a:avLst/>
            <a:gdLst/>
            <a:ahLst/>
            <a:cxnLst/>
            <a:rect l="l" t="t" r="r" b="b"/>
            <a:pathLst>
              <a:path w="9685672" h="2869829">
                <a:moveTo>
                  <a:pt x="0" y="0"/>
                </a:moveTo>
                <a:lnTo>
                  <a:pt x="9685672" y="0"/>
                </a:lnTo>
                <a:lnTo>
                  <a:pt x="9685672" y="2869829"/>
                </a:lnTo>
                <a:lnTo>
                  <a:pt x="0" y="2869829"/>
                </a:lnTo>
                <a:lnTo>
                  <a:pt x="0" y="0"/>
                </a:lnTo>
                <a:close/>
              </a:path>
            </a:pathLst>
          </a:custGeom>
          <a:blipFill>
            <a:blip r:embed="rId5"/>
            <a:stretch>
              <a:fillRect/>
            </a:stretch>
          </a:blipFill>
        </p:spPr>
      </p:sp>
      <p:sp>
        <p:nvSpPr>
          <p:cNvPr id="5" name="TextBox 5"/>
          <p:cNvSpPr txBox="1"/>
          <p:nvPr/>
        </p:nvSpPr>
        <p:spPr>
          <a:xfrm>
            <a:off x="344797" y="285908"/>
            <a:ext cx="20222725" cy="781817"/>
          </a:xfrm>
          <a:prstGeom prst="rect">
            <a:avLst/>
          </a:prstGeom>
        </p:spPr>
        <p:txBody>
          <a:bodyPr lIns="0" tIns="0" rIns="0" bIns="0" rtlCol="0" anchor="t">
            <a:spAutoFit/>
          </a:bodyPr>
          <a:lstStyle/>
          <a:p>
            <a:pPr marL="0" lvl="0" indent="0" algn="l">
              <a:lnSpc>
                <a:spcPts val="6579"/>
              </a:lnSpc>
            </a:pPr>
            <a:r>
              <a:rPr lang="en-US" sz="4013" b="1" dirty="0">
                <a:solidFill>
                  <a:srgbClr val="000000"/>
                </a:solidFill>
                <a:latin typeface="DM Sans Bold"/>
                <a:sym typeface="DM Sans Bold"/>
              </a:rPr>
              <a:t>Other highlights in My Project</a:t>
            </a:r>
          </a:p>
        </p:txBody>
      </p:sp>
      <p:sp>
        <p:nvSpPr>
          <p:cNvPr id="6" name="TextBox 6"/>
          <p:cNvSpPr txBox="1"/>
          <p:nvPr/>
        </p:nvSpPr>
        <p:spPr>
          <a:xfrm>
            <a:off x="1484635" y="2034304"/>
            <a:ext cx="4341654" cy="7381876"/>
          </a:xfrm>
          <a:prstGeom prst="rect">
            <a:avLst/>
          </a:prstGeom>
        </p:spPr>
        <p:txBody>
          <a:bodyPr lIns="0" tIns="0" rIns="0" bIns="0" rtlCol="0" anchor="t">
            <a:spAutoFit/>
          </a:bodyPr>
          <a:lstStyle/>
          <a:p>
            <a:pPr algn="l">
              <a:lnSpc>
                <a:spcPts val="3987"/>
              </a:lnSpc>
            </a:pPr>
            <a:r>
              <a:rPr lang="en-US" sz="3323" b="1">
                <a:solidFill>
                  <a:srgbClr val="000000"/>
                </a:solidFill>
                <a:latin typeface="DM Sans Bold"/>
                <a:ea typeface="DM Sans Bold"/>
                <a:cs typeface="DM Sans Bold"/>
                <a:sym typeface="DM Sans Bold"/>
              </a:rPr>
              <a:t>Mock Testing</a:t>
            </a:r>
          </a:p>
          <a:p>
            <a:pPr algn="l">
              <a:lnSpc>
                <a:spcPts val="3987"/>
              </a:lnSpc>
            </a:pPr>
            <a:endParaRPr lang="en-US" sz="3323" b="1">
              <a:solidFill>
                <a:srgbClr val="000000"/>
              </a:solidFill>
              <a:latin typeface="DM Sans Bold"/>
              <a:ea typeface="DM Sans Bold"/>
              <a:cs typeface="DM Sans Bold"/>
              <a:sym typeface="DM Sans Bold"/>
            </a:endParaRPr>
          </a:p>
          <a:p>
            <a:pPr algn="l">
              <a:lnSpc>
                <a:spcPts val="3987"/>
              </a:lnSpc>
            </a:pPr>
            <a:endParaRPr lang="en-US" sz="3323" b="1">
              <a:solidFill>
                <a:srgbClr val="000000"/>
              </a:solidFill>
              <a:latin typeface="DM Sans Bold"/>
              <a:ea typeface="DM Sans Bold"/>
              <a:cs typeface="DM Sans Bold"/>
              <a:sym typeface="DM Sans Bold"/>
            </a:endParaRPr>
          </a:p>
          <a:p>
            <a:pPr algn="l">
              <a:lnSpc>
                <a:spcPts val="3987"/>
              </a:lnSpc>
            </a:pPr>
            <a:endParaRPr lang="en-US" sz="3323" b="1">
              <a:solidFill>
                <a:srgbClr val="000000"/>
              </a:solidFill>
              <a:latin typeface="DM Sans Bold"/>
              <a:ea typeface="DM Sans Bold"/>
              <a:cs typeface="DM Sans Bold"/>
              <a:sym typeface="DM Sans Bold"/>
            </a:endParaRPr>
          </a:p>
          <a:p>
            <a:pPr algn="l">
              <a:lnSpc>
                <a:spcPts val="3987"/>
              </a:lnSpc>
            </a:pPr>
            <a:endParaRPr lang="en-US" sz="3323" b="1">
              <a:solidFill>
                <a:srgbClr val="000000"/>
              </a:solidFill>
              <a:latin typeface="DM Sans Bold"/>
              <a:ea typeface="DM Sans Bold"/>
              <a:cs typeface="DM Sans Bold"/>
              <a:sym typeface="DM Sans Bold"/>
            </a:endParaRPr>
          </a:p>
          <a:p>
            <a:pPr algn="l">
              <a:lnSpc>
                <a:spcPts val="6480"/>
              </a:lnSpc>
            </a:pPr>
            <a:endParaRPr lang="en-US" sz="3323" b="1">
              <a:solidFill>
                <a:srgbClr val="000000"/>
              </a:solidFill>
              <a:latin typeface="DM Sans Bold"/>
              <a:ea typeface="DM Sans Bold"/>
              <a:cs typeface="DM Sans Bold"/>
              <a:sym typeface="DM Sans Bold"/>
            </a:endParaRPr>
          </a:p>
          <a:p>
            <a:pPr algn="l">
              <a:lnSpc>
                <a:spcPts val="3987"/>
              </a:lnSpc>
            </a:pPr>
            <a:r>
              <a:rPr lang="en-US" sz="3323" b="1">
                <a:solidFill>
                  <a:srgbClr val="000000"/>
                </a:solidFill>
                <a:latin typeface="DM Sans Bold"/>
                <a:ea typeface="DM Sans Bold"/>
                <a:cs typeface="DM Sans Bold"/>
                <a:sym typeface="DM Sans Bold"/>
              </a:rPr>
              <a:t>Better error handling </a:t>
            </a:r>
          </a:p>
          <a:p>
            <a:pPr algn="l">
              <a:lnSpc>
                <a:spcPts val="3987"/>
              </a:lnSpc>
            </a:pPr>
            <a:endParaRPr lang="en-US" sz="3323" b="1">
              <a:solidFill>
                <a:srgbClr val="000000"/>
              </a:solidFill>
              <a:latin typeface="DM Sans Bold"/>
              <a:ea typeface="DM Sans Bold"/>
              <a:cs typeface="DM Sans Bold"/>
              <a:sym typeface="DM Sans Bold"/>
            </a:endParaRPr>
          </a:p>
          <a:p>
            <a:pPr algn="l">
              <a:lnSpc>
                <a:spcPts val="3987"/>
              </a:lnSpc>
            </a:pPr>
            <a:endParaRPr lang="en-US" sz="3323" b="1">
              <a:solidFill>
                <a:srgbClr val="000000"/>
              </a:solidFill>
              <a:latin typeface="DM Sans Bold"/>
              <a:ea typeface="DM Sans Bold"/>
              <a:cs typeface="DM Sans Bold"/>
              <a:sym typeface="DM Sans Bold"/>
            </a:endParaRPr>
          </a:p>
          <a:p>
            <a:pPr algn="l">
              <a:lnSpc>
                <a:spcPts val="3987"/>
              </a:lnSpc>
            </a:pPr>
            <a:endParaRPr lang="en-US" sz="3323" b="1">
              <a:solidFill>
                <a:srgbClr val="000000"/>
              </a:solidFill>
              <a:latin typeface="DM Sans Bold"/>
              <a:ea typeface="DM Sans Bold"/>
              <a:cs typeface="DM Sans Bold"/>
              <a:sym typeface="DM Sans Bold"/>
            </a:endParaRPr>
          </a:p>
          <a:p>
            <a:pPr algn="l">
              <a:lnSpc>
                <a:spcPts val="3987"/>
              </a:lnSpc>
            </a:pPr>
            <a:endParaRPr lang="en-US" sz="3323" b="1">
              <a:solidFill>
                <a:srgbClr val="000000"/>
              </a:solidFill>
              <a:latin typeface="DM Sans Bold"/>
              <a:ea typeface="DM Sans Bold"/>
              <a:cs typeface="DM Sans Bold"/>
              <a:sym typeface="DM Sans Bold"/>
            </a:endParaRPr>
          </a:p>
          <a:p>
            <a:pPr algn="l">
              <a:lnSpc>
                <a:spcPts val="3987"/>
              </a:lnSpc>
            </a:pPr>
            <a:endParaRPr lang="en-US" sz="3323" b="1">
              <a:solidFill>
                <a:srgbClr val="000000"/>
              </a:solidFill>
              <a:latin typeface="DM Sans Bold"/>
              <a:ea typeface="DM Sans Bold"/>
              <a:cs typeface="DM Sans Bold"/>
              <a:sym typeface="DM Sans Bold"/>
            </a:endParaRPr>
          </a:p>
          <a:p>
            <a:pPr algn="l">
              <a:lnSpc>
                <a:spcPts val="3987"/>
              </a:lnSpc>
            </a:pPr>
            <a:r>
              <a:rPr lang="en-US" sz="3323" b="1">
                <a:solidFill>
                  <a:srgbClr val="000000"/>
                </a:solidFill>
                <a:latin typeface="DM Sans Bold"/>
                <a:ea typeface="DM Sans Bold"/>
                <a:cs typeface="DM Sans Bold"/>
                <a:sym typeface="DM Sans Bold"/>
              </a:rPr>
              <a:t>Try-Catch Blocks</a:t>
            </a:r>
          </a:p>
          <a:p>
            <a:pPr algn="l">
              <a:lnSpc>
                <a:spcPts val="3987"/>
              </a:lnSpc>
            </a:pPr>
            <a:endParaRPr lang="en-US" sz="3323" b="1">
              <a:solidFill>
                <a:srgbClr val="000000"/>
              </a:solidFill>
              <a:latin typeface="DM Sans Bold"/>
              <a:ea typeface="DM Sans Bold"/>
              <a:cs typeface="DM Sans Bold"/>
              <a:sym typeface="DM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1475</Words>
  <Application>Microsoft Office PowerPoint</Application>
  <PresentationFormat>自定义</PresentationFormat>
  <Paragraphs>250</Paragraphs>
  <Slides>13</Slides>
  <Notes>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DM Sans Bold</vt:lpstr>
      <vt:lpstr>等线</vt:lpstr>
      <vt:lpstr>DM Sans</vt:lpstr>
      <vt:lpstr>Arial</vt:lpstr>
      <vt:lpstr>Dekko</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Yellow Scrapbook Brainstorm Presentation</dc:title>
  <cp:lastModifiedBy>子亮 郭</cp:lastModifiedBy>
  <cp:revision>3</cp:revision>
  <dcterms:created xsi:type="dcterms:W3CDTF">2006-08-16T00:00:00Z</dcterms:created>
  <dcterms:modified xsi:type="dcterms:W3CDTF">2025-04-22T05:27:18Z</dcterms:modified>
  <dc:identifier>DAGlOaOfq18</dc:identifier>
</cp:coreProperties>
</file>